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8" r:id="rId4"/>
    <p:sldId id="259" r:id="rId5"/>
    <p:sldId id="278" r:id="rId6"/>
    <p:sldId id="261" r:id="rId7"/>
    <p:sldId id="262" r:id="rId8"/>
    <p:sldId id="280" r:id="rId10"/>
    <p:sldId id="281" r:id="rId11"/>
    <p:sldId id="282" r:id="rId12"/>
    <p:sldId id="283" r:id="rId13"/>
    <p:sldId id="285" r:id="rId14"/>
    <p:sldId id="284" r:id="rId15"/>
    <p:sldId id="268" r:id="rId16"/>
    <p:sldId id="269" r:id="rId17"/>
    <p:sldId id="270" r:id="rId18"/>
    <p:sldId id="271" r:id="rId19"/>
    <p:sldId id="286" r:id="rId20"/>
    <p:sldId id="287" r:id="rId21"/>
    <p:sldId id="288" r:id="rId22"/>
    <p:sldId id="289" r:id="rId23"/>
    <p:sldId id="272" r:id="rId24"/>
    <p:sldId id="290" r:id="rId25"/>
    <p:sldId id="291" r:id="rId26"/>
    <p:sldId id="292" r:id="rId27"/>
    <p:sldId id="293" r:id="rId28"/>
    <p:sldId id="276" r:id="rId29"/>
    <p:sldId id="277"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5.1. Đánh giá giữa Ubuntu và các mô hình Phụ đề mở</a:t>
            </a:r>
            <a:endParaRPr lang="en-US"/>
          </a:p>
          <a:p>
            <a:r>
              <a:rPr lang="en-US"/>
              <a:t>Kết quả khá tốt khi là cách tiếp cận đầu tiên mặc dù mô hình Phụ đề mở hoạt động tốt hơn với ít thời gian đào tạo hơn.</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So sánh giữa mô hình Đường cơ sở và + Mô hình Attention</a:t>
            </a:r>
            <a:endParaRPr lang="en-US"/>
          </a:p>
          <a:p>
            <a:r>
              <a:rPr lang="en-US"/>
              <a:t>Mặc dù các câu trả lời không hoàn toàn đúng, nhưng có thể nhận thấy rằng mô hình + Chú ý có thể xác định khi một câu trả lời yêu cầu là một số, tuổi hoặc thậm chí là tên.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Triển khai ChatBots bằng</a:t>
            </a:r>
            <a:endParaRPr lang="en-US"/>
          </a:p>
          <a:p>
            <a:r>
              <a:rPr lang="en-US"/>
              <a:t>Kỹ thuật dịch máy Thần kinh</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 Giới thiệu</a:t>
            </a:r>
            <a:endParaRPr lang="en-US"/>
          </a:p>
          <a:p>
            <a:r>
              <a:rPr lang="en-US"/>
              <a:t>2. Mô hình</a:t>
            </a:r>
            <a:endParaRPr lang="en-US"/>
          </a:p>
          <a:p>
            <a:r>
              <a:rPr lang="en-US"/>
              <a:t>3. Dữ liệu</a:t>
            </a:r>
            <a:endParaRPr lang="en-US"/>
          </a:p>
          <a:p>
            <a:r>
              <a:rPr lang="en-US"/>
              <a:t>4. Đánh giá</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Chatbots thuộc lĩnh vực NLP.Chatbot hay chatterbot là một ứng dụng phần mềm được sử dụng để thực hiện một cuộc trò chuyện trò chuyện trực tuyến.</a:t>
            </a:r>
            <a:endParaRPr lang="en-US"/>
          </a:p>
          <a:p>
            <a:endParaRPr lang="en-US"/>
          </a:p>
          <a:p>
            <a:r>
              <a:rPr lang="en-US"/>
              <a:t>Trước khi đến với dịch máy thần kinh. Các hệ thống dịch dựa trên cụm từ truyền thống thực hiện nhiệm vụ của mình bằng cách chia nhỏ các câu nguồn thành nhiều đoạn và sau đó dịch chúng theo từng cụm từ. Điều này dẫn đến kết quả dịch không trôi chảy và không giống như cách chúng ta, con người, dịch. Con người đọc toàn bộ câu nguồn, hiểu nghĩa của nó, và sau đó tạo ra một bản dịch. Dịch máy thần kinh (NMT) bắt chước điều đó!</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Các mô hình được sử dụng trong dự án này. </a:t>
            </a:r>
            <a:endParaRPr lang="en-US"/>
          </a:p>
          <a:p>
            <a:r>
              <a:rPr lang="en-US">
                <a:sym typeface="+mn-ea"/>
              </a:rPr>
              <a:t>- Thứ nhất là Seq2seq(mô hình kiến trúc mã hóa/ bộ giải mã RNN). Với mô hình này chúng ta có thể sử dụng cho dịch máy, cho nhận diện thực thể có tên hoặc là phân loại cảm xúc.</a:t>
            </a:r>
            <a:endParaRPr lang="en-US">
              <a:sym typeface="+mn-ea"/>
            </a:endParaRPr>
          </a:p>
          <a:p>
            <a:r>
              <a:rPr lang="en-US"/>
              <a:t>-Thứ hai: Là mô hình cơ chế chú ý. </a:t>
            </a:r>
            <a:endParaRPr lang="en-US"/>
          </a:p>
          <a:p>
            <a:r>
              <a:rPr lang="en-US"/>
              <a:t>-Thứ ba là mô hình máy biến áp.</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Mô hình Seq2seq sử dụng kiến trúc Encoder-Decoder có độ dài đầu vào và đầu ra khác nhau. Kiến trúc Encoder-Decoder được coi là hai khối - Mã hóa (Encoder) và Giải mã (Decoder), hai khối này được kết nối với nhau thông qua Vector trung gian (Context Vector):</a:t>
            </a:r>
            <a:endParaRPr lang="en-US"/>
          </a:p>
          <a:p>
            <a:r>
              <a:rPr lang="en-US"/>
              <a:t>	-Bộ mã hóa - Encoder: Bộ mã hóa xử lý từng token trong chuỗi đầu vào, và nó cố gắng nhồi nhét toàn bộ thông tin đầu vào vào một vector có độ dài cố định, tức là "vector trung gian". Sau đó bộ mã hóa sẽ chuển vector này sang bộ giải mã.</a:t>
            </a:r>
            <a:endParaRPr lang="en-US"/>
          </a:p>
          <a:p>
            <a:endParaRPr lang="en-US"/>
          </a:p>
          <a:p>
            <a:endParaRPr lang="en-US"/>
          </a:p>
          <a:p>
            <a:r>
              <a:rPr lang="en-US"/>
              <a:t>	-Vector trung gian - Context Vector: Vector này có chức năng gói gọn toàn bộ ý nghĩa của chuỗi đầu vào và giúp bộ giải mã đưa ra được quyết định chính xác. Đây là trạng thái ẩn nằm cuối chuỗi và được tính bởi bộ mã hóa, vector này sau đó cũng hoạt động như trạng thái ẩn đầu tiên của bộ giải mã.</a:t>
            </a:r>
            <a:endParaRPr lang="en-US"/>
          </a:p>
          <a:p>
            <a:endParaRPr lang="en-US"/>
          </a:p>
          <a:p>
            <a:endParaRPr lang="en-US"/>
          </a:p>
          <a:p>
            <a:r>
              <a:rPr lang="en-US"/>
              <a:t>	-Bộ giải mã - Decoder: Bộ giả mã sử dụng Vector trung gian và cố gắng dự đoán chuỗi đích.</a:t>
            </a:r>
            <a:endParaRPr lang="en-US"/>
          </a:p>
          <a:p>
            <a:endParaRPr lang="en-US"/>
          </a:p>
          <a:p>
            <a:r>
              <a:rPr lang="en-US"/>
              <a:t>Hạn chế của mô hình Encoder</a:t>
            </a:r>
            <a:endParaRPr lang="en-US"/>
          </a:p>
          <a:p>
            <a:r>
              <a:rPr lang="en-US"/>
              <a:t>Vì bộ mã hóa chuyển đổi toàn bộ chuỗi đầu vào thành một vector có độ dài cố định và sau đó bộ giải mã dự đoán chuỗi đầu ra nên:</a:t>
            </a:r>
            <a:endParaRPr lang="en-US"/>
          </a:p>
          <a:p>
            <a:r>
              <a:rPr lang="en-US"/>
              <a:t>-Kiến trúc này chỉ hoạt động tốt với các chuỗi ngắn.</a:t>
            </a:r>
            <a:endParaRPr lang="en-US"/>
          </a:p>
          <a:p>
            <a:r>
              <a:rPr lang="en-US"/>
              <a:t>-Khó để bộ mã hóa ghi nhớ các chuỗi dài thành một vector có độ dài cố định.</a:t>
            </a:r>
            <a:endParaRPr lang="en-US"/>
          </a:p>
          <a:p>
            <a:r>
              <a:rPr lang="en-US"/>
              <a:t>Cơ chế Attention sinh ra để khắc phục vấn đề này</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Không giống như Seq2Seq đã trình bày trước đây, đối với cơ chế chú ý, Thay vì chỉ sử dụng vectơ trạng thái ẩn cuối cùng làm vectơ ngữ cảnh, đối với mỗi từ để giải mã, bộ giải mã tính toán một vectơ ngữ cảnh với tổng trọng số của tất cả các vectơ trạng thái ẩn của bộ mã hóa. một bộ mã hóa hai chiều được sử dụng để mã hóa từng câu đầu vào thành hai vectơ trạng thái ô ẩn.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-Thứ ba là mô hình máy biến áp</a:t>
            </a:r>
            <a:endParaRPr lang="en-US"/>
          </a:p>
          <a:p>
            <a:r>
              <a:rPr lang="en-US"/>
              <a:t>Cho vào một câu. Vào encoder đầu tiên đến bước Embedding and positional Encoding sẽ tiến hành đánh số vị trí của từng từ trong câu đã được cho vào. Multi-head attention Xếp chúng thành hàng và tìm mối quan hệ giữa các từ với nhau nhằm tìm được ngữ cảnh của câu này. Sau đó Feed Forward sẽ tổng hợp lại các từ đã được tách ra trước đó lại với nhau thành một câu hoàn chính. Sau đó Decoder sẽ nhận câu đó từ encoder và típ tục đánh vị trí. Rồi đến Masked multi-head Attention chúng cũng là multi-head attention nhưng các từ chưa được dịch đến sẽ được ẩn đi để mô hinh tự đoán được từ sẽ xuất hiện tiếp theo. Multi-head attention sẽ tiến hành tìm mối quan hệ giữa output của bước trước đó và input. Thông qua feed forward đưa chuỗi đã được xử lý ra softmax sẽ tính sác xuất xuất hiện của từ tiếp theo và đưa kết quả ra ngoài.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-Ubuntu Dialogue Corpus [8] là một bộ gồm 7 triệu câu với 100 triệu từ được trích xuất từ mạng IRC4 của Ubuntu. Tập dữ liệu là một kho dữ liệu miền cụ thể cho từng tác vụ của hỗ trợ kỹ thuật Ubuntu.</a:t>
            </a:r>
            <a:endParaRPr lang="en-US"/>
          </a:p>
          <a:p>
            <a:r>
              <a:rPr lang="en-US"/>
              <a:t>-Open Subtitles Corpus được biên soạn bởi một loạt các kịch bản phim và phim truyền hình được dịch sang nhiều ngôn ngữ. Nó thường được các nền tảng video sử dụng để hiển thị phụ đề cho phim truyền hình. Trong dự án này, một phiên bản nhỏ của kho ngữ liệu tiếng Anh với 1.651.332 câu được sử dụng.</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image" Target="../media/image8.emf"/></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image" Target="../media/image8.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8.emf"/></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image" Target="../media/image8.em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8.em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image" Target="../media/image8.em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3.emf"/><Relationship Id="rId1" Type="http://schemas.openxmlformats.org/officeDocument/2006/relationships/image" Target="../media/image8.emf"/></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image" Target="../media/image8.emf"/></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image" Target="../media/image8.emf"/></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image" Target="../media/image8.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image" Target="../media/image8.emf"/></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image" Target="../media/image8.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image" Target="../media/image8.emf"/></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emf"/><Relationship Id="rId2" Type="http://schemas.openxmlformats.org/officeDocument/2006/relationships/image" Target="../media/image8.emf"/><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image" Target="../media/image8.emf"/></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emf"/><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2.jpeg"/><Relationship Id="rId1" Type="http://schemas.openxmlformats.org/officeDocument/2006/relationships/image" Target="../media/image4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emf"/><Relationship Id="rId1" Type="http://schemas.openxmlformats.org/officeDocument/2006/relationships/image" Target="../media/image6.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4.jpeg"/><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jpeg"/><Relationship Id="rId1" Type="http://schemas.openxmlformats.org/officeDocument/2006/relationships/image" Target="../media/image4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image" Target="../media/image8.emf"/></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image" Target="../media/image8.em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image" Target="../media/image8.em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01947" y="9076"/>
            <a:ext cx="7242235" cy="4507606"/>
            <a:chOff x="-642827" y="-801142"/>
            <a:chExt cx="13477653" cy="8460283"/>
          </a:xfrm>
        </p:grpSpPr>
        <p:pic>
          <p:nvPicPr>
            <p:cNvPr id="5" name="图片 4"/>
            <p:cNvPicPr>
              <a:picLocks noChangeAspect="1"/>
            </p:cNvPicPr>
            <p:nvPr/>
          </p:nvPicPr>
          <p:blipFill>
            <a:blip r:embed="rId1"/>
            <a:stretch>
              <a:fillRect/>
            </a:stretch>
          </p:blipFill>
          <p:spPr>
            <a:xfrm>
              <a:off x="-642827" y="-801142"/>
              <a:ext cx="13477653" cy="8460283"/>
            </a:xfrm>
            <a:prstGeom prst="rect">
              <a:avLst/>
            </a:prstGeom>
          </p:spPr>
        </p:pic>
        <p:pic>
          <p:nvPicPr>
            <p:cNvPr id="6" name="图片 5"/>
            <p:cNvPicPr>
              <a:picLocks noChangeAspect="1"/>
            </p:cNvPicPr>
            <p:nvPr/>
          </p:nvPicPr>
          <p:blipFill>
            <a:blip r:embed="rId2"/>
            <a:stretch>
              <a:fillRect/>
            </a:stretch>
          </p:blipFill>
          <p:spPr>
            <a:xfrm>
              <a:off x="2234354" y="119835"/>
              <a:ext cx="7723292" cy="6618329"/>
            </a:xfrm>
            <a:prstGeom prst="rect">
              <a:avLst/>
            </a:prstGeom>
          </p:spPr>
        </p:pic>
      </p:grpSp>
      <p:pic>
        <p:nvPicPr>
          <p:cNvPr id="7" name="图片 6"/>
          <p:cNvPicPr>
            <a:picLocks noChangeAspect="1"/>
          </p:cNvPicPr>
          <p:nvPr/>
        </p:nvPicPr>
        <p:blipFill>
          <a:blip r:embed="rId3"/>
          <a:stretch>
            <a:fillRect/>
          </a:stretch>
        </p:blipFill>
        <p:spPr>
          <a:xfrm flipV="1">
            <a:off x="2657601" y="5817080"/>
            <a:ext cx="6661533" cy="151200"/>
          </a:xfrm>
          <a:prstGeom prst="rect">
            <a:avLst/>
          </a:prstGeom>
        </p:spPr>
      </p:pic>
      <p:sp>
        <p:nvSpPr>
          <p:cNvPr id="8" name="文本框 7"/>
          <p:cNvSpPr txBox="1"/>
          <p:nvPr/>
        </p:nvSpPr>
        <p:spPr>
          <a:xfrm>
            <a:off x="177165" y="4495165"/>
            <a:ext cx="11842750" cy="645160"/>
          </a:xfrm>
          <a:prstGeom prst="rect">
            <a:avLst/>
          </a:prstGeom>
          <a:noFill/>
        </p:spPr>
        <p:txBody>
          <a:bodyPr wrap="square" rtlCol="0">
            <a:spAutoFit/>
          </a:bodyPr>
          <a:lstStyle/>
          <a:p>
            <a:pPr algn="ctr"/>
            <a:r>
              <a:rPr lang="en-US" altLang="zh-CN" sz="3600" b="1" dirty="0">
                <a:solidFill>
                  <a:srgbClr val="030000"/>
                </a:solidFill>
                <a:latin typeface="Calibri" panose="020F0502020204030204" charset="0"/>
                <a:ea typeface="Calibri" panose="020F0502020204030204" charset="0"/>
                <a:cs typeface="Calibri" panose="020F0502020204030204" charset="0"/>
              </a:rPr>
              <a:t>Thiết kế giao diện bán sách online</a:t>
            </a:r>
            <a:endParaRPr lang="en-US" altLang="zh-CN" sz="3600" b="1" dirty="0">
              <a:solidFill>
                <a:srgbClr val="030000"/>
              </a:solidFill>
              <a:latin typeface="Calibri" panose="020F0502020204030204" charset="0"/>
              <a:ea typeface="Calibri" panose="020F0502020204030204" charset="0"/>
              <a:cs typeface="Calibri" panose="020F0502020204030204" charset="0"/>
            </a:endParaRPr>
          </a:p>
        </p:txBody>
      </p:sp>
      <p:sp>
        <p:nvSpPr>
          <p:cNvPr id="9" name="文本框 8"/>
          <p:cNvSpPr txBox="1"/>
          <p:nvPr/>
        </p:nvSpPr>
        <p:spPr>
          <a:xfrm>
            <a:off x="3580516" y="6218470"/>
            <a:ext cx="1652270" cy="398780"/>
          </a:xfrm>
          <a:prstGeom prst="rect">
            <a:avLst/>
          </a:prstGeom>
          <a:solidFill>
            <a:srgbClr val="90C9D5"/>
          </a:solidFill>
        </p:spPr>
        <p:txBody>
          <a:bodyPr wrap="none" rtlCol="0">
            <a:spAutoFit/>
          </a:bodyPr>
          <a:lstStyle/>
          <a:p>
            <a:r>
              <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time</a:t>
            </a:r>
            <a:r>
              <a:rPr lang="zh-CN" altLang="en-US"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a:t>
            </a:r>
            <a:r>
              <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9/2022</a:t>
            </a:r>
            <a:endParaRPr lang="en-US" altLang="zh-CN" sz="2000" b="1" dirty="0" smtClean="0">
              <a:solidFill>
                <a:schemeClr val="tx1">
                  <a:lumMod val="85000"/>
                  <a:lumOff val="15000"/>
                </a:schemeClr>
              </a:solidFill>
              <a:latin typeface="Calibri" panose="020F0502020204030204" charset="0"/>
              <a:ea typeface="Calibri" panose="020F0502020204030204" charset="0"/>
              <a:cs typeface="Calibri" panose="020F0502020204030204" charset="0"/>
            </a:endParaRPr>
          </a:p>
        </p:txBody>
      </p:sp>
      <p:sp>
        <p:nvSpPr>
          <p:cNvPr id="10" name="文本框 9"/>
          <p:cNvSpPr txBox="1"/>
          <p:nvPr/>
        </p:nvSpPr>
        <p:spPr>
          <a:xfrm>
            <a:off x="6245739" y="6218470"/>
            <a:ext cx="2849880" cy="398780"/>
          </a:xfrm>
          <a:prstGeom prst="rect">
            <a:avLst/>
          </a:prstGeom>
          <a:solidFill>
            <a:srgbClr val="F3C900"/>
          </a:solidFill>
        </p:spPr>
        <p:txBody>
          <a:bodyPr wrap="none" rtlCol="0">
            <a:spAutoFit/>
          </a:bodyPr>
          <a:lstStyle/>
          <a:p>
            <a:r>
              <a:rPr lang="en-US"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rPr>
              <a:t>teacher </a:t>
            </a:r>
            <a:r>
              <a:rPr lang="zh-CN" altLang="en-US"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a:t>
            </a:r>
            <a:r>
              <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Le Quang Hung</a:t>
            </a:r>
            <a:endPar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endParaRPr>
          </a:p>
        </p:txBody>
      </p:sp>
      <p:sp>
        <p:nvSpPr>
          <p:cNvPr id="2" name="Oval 1"/>
          <p:cNvSpPr/>
          <p:nvPr/>
        </p:nvSpPr>
        <p:spPr>
          <a:xfrm>
            <a:off x="4258945" y="2424430"/>
            <a:ext cx="182880" cy="151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3" name="Oval 2"/>
          <p:cNvSpPr/>
          <p:nvPr/>
        </p:nvSpPr>
        <p:spPr>
          <a:xfrm>
            <a:off x="4639945" y="2272665"/>
            <a:ext cx="182880" cy="151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1" name="Oval 10"/>
          <p:cNvSpPr/>
          <p:nvPr/>
        </p:nvSpPr>
        <p:spPr>
          <a:xfrm>
            <a:off x="6450330" y="2120900"/>
            <a:ext cx="182880" cy="151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2" name="Oval 11"/>
          <p:cNvSpPr/>
          <p:nvPr/>
        </p:nvSpPr>
        <p:spPr>
          <a:xfrm>
            <a:off x="6062980" y="2014220"/>
            <a:ext cx="182880" cy="151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3" name="文本框 7"/>
          <p:cNvSpPr txBox="1"/>
          <p:nvPr/>
        </p:nvSpPr>
        <p:spPr>
          <a:xfrm>
            <a:off x="349250" y="5201920"/>
            <a:ext cx="11842750" cy="398780"/>
          </a:xfrm>
          <a:prstGeom prst="rect">
            <a:avLst/>
          </a:prstGeom>
          <a:noFill/>
        </p:spPr>
        <p:txBody>
          <a:bodyPr wrap="square" rtlCol="0">
            <a:spAutoFit/>
          </a:bodyPr>
          <a:p>
            <a:pPr algn="ctr"/>
            <a:r>
              <a:rPr lang="en-US" altLang="zh-CN" sz="2000" b="1" dirty="0">
                <a:solidFill>
                  <a:srgbClr val="030000"/>
                </a:solidFill>
                <a:latin typeface="Calibri" panose="020F0502020204030204" charset="0"/>
                <a:ea typeface="Calibri" panose="020F0502020204030204" charset="0"/>
                <a:cs typeface="Calibri" panose="020F0502020204030204" charset="0"/>
              </a:rPr>
              <a:t>Nguyen Nhu Y_4251050188</a:t>
            </a:r>
            <a:endParaRPr lang="en-US" altLang="zh-CN" sz="2000" b="1" dirty="0">
              <a:solidFill>
                <a:srgbClr val="030000"/>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fltVal val="0"/>
                                          </p:val>
                                        </p:tav>
                                        <p:tav tm="100000">
                                          <p:val>
                                            <p:strVal val="#ppt_w"/>
                                          </p:val>
                                        </p:tav>
                                      </p:tavLst>
                                    </p:anim>
                                    <p:anim calcmode="lin" valueType="num">
                                      <p:cBhvr>
                                        <p:cTn id="8" dur="750" fill="hold"/>
                                        <p:tgtEl>
                                          <p:spTgt spid="9"/>
                                        </p:tgtEl>
                                        <p:attrNameLst>
                                          <p:attrName>ppt_h</p:attrName>
                                        </p:attrNameLst>
                                      </p:cBhvr>
                                      <p:tavLst>
                                        <p:tav tm="0">
                                          <p:val>
                                            <p:fltVal val="0"/>
                                          </p:val>
                                        </p:tav>
                                        <p:tav tm="100000">
                                          <p:val>
                                            <p:strVal val="#ppt_h"/>
                                          </p:val>
                                        </p:tav>
                                      </p:tavLst>
                                    </p:anim>
                                    <p:animEffect transition="in" filter="fade">
                                      <p:cBhvr>
                                        <p:cTn id="9" dur="750"/>
                                        <p:tgtEl>
                                          <p:spTgt spid="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750" fill="hold"/>
                                        <p:tgtEl>
                                          <p:spTgt spid="10"/>
                                        </p:tgtEl>
                                        <p:attrNameLst>
                                          <p:attrName>ppt_w</p:attrName>
                                        </p:attrNameLst>
                                      </p:cBhvr>
                                      <p:tavLst>
                                        <p:tav tm="0">
                                          <p:val>
                                            <p:fltVal val="0"/>
                                          </p:val>
                                        </p:tav>
                                        <p:tav tm="100000">
                                          <p:val>
                                            <p:strVal val="#ppt_w"/>
                                          </p:val>
                                        </p:tav>
                                      </p:tavLst>
                                    </p:anim>
                                    <p:anim calcmode="lin" valueType="num">
                                      <p:cBhvr>
                                        <p:cTn id="14" dur="750" fill="hold"/>
                                        <p:tgtEl>
                                          <p:spTgt spid="10"/>
                                        </p:tgtEl>
                                        <p:attrNameLst>
                                          <p:attrName>ppt_h</p:attrName>
                                        </p:attrNameLst>
                                      </p:cBhvr>
                                      <p:tavLst>
                                        <p:tav tm="0">
                                          <p:val>
                                            <p:fltVal val="0"/>
                                          </p:val>
                                        </p:tav>
                                        <p:tav tm="100000">
                                          <p:val>
                                            <p:strVal val="#ppt_h"/>
                                          </p:val>
                                        </p:tav>
                                      </p:tavLst>
                                    </p:anim>
                                    <p:animEffect transition="in" filter="fade">
                                      <p:cBhvr>
                                        <p:cTn id="1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819150" y="2712720"/>
            <a:ext cx="3308350"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betterworldbooks.com</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150" y="3477260"/>
            <a:ext cx="3307715" cy="2229485"/>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Giao diện đơn giản dễ sử dụng.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Danh mục sách đa dạng về thể loại, đồ sộ về số lượng.</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Có gợi ý sách cùng thể loại</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Người dùng có thể đọc thử toàn bộ bản điện tử của sách.</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15" name="Picture 3"/>
          <p:cNvPicPr>
            <a:picLocks noChangeAspect="1"/>
          </p:cNvPicPr>
          <p:nvPr/>
        </p:nvPicPr>
        <p:blipFill>
          <a:blip r:embed="rId3"/>
          <a:stretch>
            <a:fillRect/>
          </a:stretch>
        </p:blipFill>
        <p:spPr>
          <a:xfrm>
            <a:off x="4520565" y="2631440"/>
            <a:ext cx="7139305" cy="35636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819150" y="2712720"/>
            <a:ext cx="3308350"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bookdepository.com</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150" y="3173095"/>
            <a:ext cx="3307715" cy="3176270"/>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Thiết kế khá dày. Nhưng dễ sử dụng không bị rối mắt. Cỡ chữ của trang khá nhỏ.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Danh mục sách đa dạng về thể loại, đồ sộ về số lượng.</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Gợi ý sách của trang web hoạt động cực kì tốt.</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Người dùng không thể đọc thử  sách.</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19" name="Picture 19" descr="bookDepository2"/>
          <p:cNvPicPr>
            <a:picLocks noChangeAspect="1"/>
          </p:cNvPicPr>
          <p:nvPr/>
        </p:nvPicPr>
        <p:blipFill>
          <a:blip r:embed="rId3"/>
          <a:stretch>
            <a:fillRect/>
          </a:stretch>
        </p:blipFill>
        <p:spPr>
          <a:xfrm>
            <a:off x="4601210" y="2552700"/>
            <a:ext cx="7239635" cy="364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819150" y="2712720"/>
            <a:ext cx="3308350"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alibris.com</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150" y="3477260"/>
            <a:ext cx="3307715" cy="2545080"/>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Bố cục không rõ ràng, dễ bị rối mắt.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Đa dạng về thể loại. Tuy nhiên số lượng của từng thể loại khá khiêm tốn</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Có gợi ý sách cùng thể loại</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Không có phần đọc thử</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20" name="Picture 20" descr="alibris2"/>
          <p:cNvPicPr>
            <a:picLocks noChangeAspect="1"/>
          </p:cNvPicPr>
          <p:nvPr/>
        </p:nvPicPr>
        <p:blipFill>
          <a:blip r:embed="rId3"/>
          <a:stretch>
            <a:fillRect/>
          </a:stretch>
        </p:blipFill>
        <p:spPr>
          <a:xfrm>
            <a:off x="4453890" y="2552700"/>
            <a:ext cx="6661150" cy="3602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2642788" y="157527"/>
            <a:ext cx="7337410" cy="4610233"/>
          </a:xfrm>
          <a:prstGeom prst="rect">
            <a:avLst/>
          </a:prstGeom>
        </p:spPr>
      </p:pic>
      <p:pic>
        <p:nvPicPr>
          <p:cNvPr id="30" name="图片 29"/>
          <p:cNvPicPr>
            <a:picLocks noChangeAspect="1"/>
          </p:cNvPicPr>
          <p:nvPr/>
        </p:nvPicPr>
        <p:blipFill>
          <a:blip r:embed="rId2"/>
          <a:stretch>
            <a:fillRect/>
          </a:stretch>
        </p:blipFill>
        <p:spPr>
          <a:xfrm flipV="1">
            <a:off x="2876409" y="4830936"/>
            <a:ext cx="6661533" cy="151200"/>
          </a:xfrm>
          <a:prstGeom prst="rect">
            <a:avLst/>
          </a:prstGeom>
        </p:spPr>
      </p:pic>
      <p:sp>
        <p:nvSpPr>
          <p:cNvPr id="32" name="文本框 31"/>
          <p:cNvSpPr txBox="1"/>
          <p:nvPr/>
        </p:nvSpPr>
        <p:spPr>
          <a:xfrm>
            <a:off x="3272304" y="5046005"/>
            <a:ext cx="5647690" cy="829945"/>
          </a:xfrm>
          <a:prstGeom prst="rect">
            <a:avLst/>
          </a:prstGeom>
          <a:noFill/>
        </p:spPr>
        <p:txBody>
          <a:bodyPr wrap="none" rtlCol="0">
            <a:spAutoFit/>
          </a:bodyPr>
          <a:lstStyle/>
          <a:p>
            <a:pPr algn="ctr"/>
            <a:r>
              <a:rPr lang="en-US" altLang="zh-CN" sz="4800" b="1" dirty="0">
                <a:solidFill>
                  <a:srgbClr val="030000"/>
                </a:solidFill>
                <a:latin typeface="Times New Roman" panose="02020603050405020304" charset="0"/>
                <a:ea typeface="Calibri" panose="020F0502020204030204" charset="0"/>
                <a:cs typeface="Times New Roman" panose="02020603050405020304" charset="0"/>
                <a:sym typeface="+mn-ea"/>
              </a:rPr>
              <a:t>Khảo sát người dùng</a:t>
            </a:r>
            <a:endParaRPr lang="zh-CN" altLang="en-US" sz="4800" b="1" dirty="0">
              <a:solidFill>
                <a:srgbClr val="030000"/>
              </a:solidFill>
              <a:latin typeface="Times New Roman" panose="02020603050405020304" charset="0"/>
              <a:ea typeface="Calibri" panose="020F0502020204030204" charset="0"/>
              <a:cs typeface="Times New Roman" panose="02020603050405020304" charset="0"/>
            </a:endParaRPr>
          </a:p>
        </p:txBody>
      </p:sp>
      <p:grpSp>
        <p:nvGrpSpPr>
          <p:cNvPr id="25" name="Group 27"/>
          <p:cNvGrpSpPr/>
          <p:nvPr/>
        </p:nvGrpSpPr>
        <p:grpSpPr>
          <a:xfrm>
            <a:off x="3868420" y="2026920"/>
            <a:ext cx="3702050" cy="2399030"/>
            <a:chOff x="1671638" y="5013325"/>
            <a:chExt cx="458787" cy="538162"/>
          </a:xfrm>
          <a:solidFill>
            <a:srgbClr val="F3C900"/>
          </a:solidFill>
        </p:grpSpPr>
        <p:sp>
          <p:nvSpPr>
            <p:cNvPr id="26" name="Freeform 211"/>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ln>
          </p:spPr>
          <p:txBody>
            <a:bodyPr vert="horz" wrap="square" lIns="91440" tIns="45720" rIns="91440" bIns="45720" numCol="1" anchor="t" anchorCtr="0" compatLnSpc="1"/>
            <a:p>
              <a:endParaRPr lang="en-US">
                <a:ea typeface="Calibri" panose="020F0502020204030204" charset="0"/>
                <a:cs typeface="Calibri" panose="020F0502020204030204" charset="0"/>
              </a:endParaRPr>
            </a:p>
          </p:txBody>
        </p:sp>
        <p:sp>
          <p:nvSpPr>
            <p:cNvPr id="27" name="Freeform 212"/>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ln>
          </p:spPr>
          <p:txBody>
            <a:bodyPr vert="horz" wrap="square" lIns="91440" tIns="45720" rIns="91440" bIns="45720" numCol="1" anchor="t" anchorCtr="0" compatLnSpc="1"/>
            <a:p>
              <a:endParaRPr lang="en-US">
                <a:ea typeface="Calibri" panose="020F0502020204030204" charset="0"/>
                <a:cs typeface="Calibri" panose="020F050202020403020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614865" y="52744"/>
            <a:ext cx="2924382" cy="2107526"/>
          </a:xfrm>
          <a:prstGeom prst="rect">
            <a:avLst/>
          </a:prstGeom>
        </p:spPr>
      </p:pic>
      <p:sp>
        <p:nvSpPr>
          <p:cNvPr id="32" name="文本框 31"/>
          <p:cNvSpPr txBox="1"/>
          <p:nvPr/>
        </p:nvSpPr>
        <p:spPr>
          <a:xfrm>
            <a:off x="860131" y="438021"/>
            <a:ext cx="10400030" cy="1014730"/>
          </a:xfrm>
          <a:prstGeom prst="rect">
            <a:avLst/>
          </a:prstGeom>
          <a:noFill/>
        </p:spPr>
        <p:txBody>
          <a:bodyPr wrap="none" rtlCol="0">
            <a:spAutoFit/>
          </a:bodyPr>
          <a:lstStyle/>
          <a:p>
            <a:pPr algn="ctr"/>
            <a:r>
              <a:rPr lang="en-US" altLang="zh-CN" sz="6000" b="1" dirty="0">
                <a:solidFill>
                  <a:srgbClr val="030000"/>
                </a:solidFill>
                <a:latin typeface="Times New Roman" panose="02020603050405020304" charset="0"/>
                <a:ea typeface="Calibri" panose="020F0502020204030204" charset="0"/>
                <a:cs typeface="Times New Roman" panose="02020603050405020304" charset="0"/>
                <a:sym typeface="+mn-ea"/>
              </a:rPr>
              <a:t>Analysis of User Requirements </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347039" y="-28053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Notched Right Arrow 39"/>
          <p:cNvSpPr/>
          <p:nvPr/>
        </p:nvSpPr>
        <p:spPr>
          <a:xfrm>
            <a:off x="214630" y="2417445"/>
            <a:ext cx="11045825" cy="2225675"/>
          </a:xfrm>
          <a:prstGeom prst="notchedRightArrow">
            <a:avLst>
              <a:gd name="adj1" fmla="val 63793"/>
              <a:gd name="adj2" fmla="val 672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Calibri" panose="020F0502020204030204" charset="0"/>
              <a:cs typeface="Calibri" panose="020F0502020204030204" charset="0"/>
            </a:endParaRPr>
          </a:p>
        </p:txBody>
      </p:sp>
      <p:cxnSp>
        <p:nvCxnSpPr>
          <p:cNvPr id="25" name="Straight Connector 52"/>
          <p:cNvCxnSpPr/>
          <p:nvPr/>
        </p:nvCxnSpPr>
        <p:spPr>
          <a:xfrm rot="5400000" flipH="1" flipV="1">
            <a:off x="1431784" y="3847363"/>
            <a:ext cx="599174" cy="208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61"/>
          <p:cNvCxnSpPr/>
          <p:nvPr/>
        </p:nvCxnSpPr>
        <p:spPr>
          <a:xfrm rot="5400000" flipH="1" flipV="1">
            <a:off x="5514268" y="3847363"/>
            <a:ext cx="599174" cy="208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Connector 62"/>
          <p:cNvCxnSpPr/>
          <p:nvPr/>
        </p:nvCxnSpPr>
        <p:spPr>
          <a:xfrm rot="5400000" flipH="1" flipV="1">
            <a:off x="9438003" y="3847364"/>
            <a:ext cx="599174" cy="2080"/>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14395" y="4994185"/>
            <a:ext cx="2398875" cy="922020"/>
          </a:xfrm>
          <a:prstGeom prst="rect">
            <a:avLst/>
          </a:prstGeom>
          <a:noFill/>
        </p:spPr>
        <p:txBody>
          <a:bodyPr wrap="square" rtlCol="0">
            <a:spAutoFit/>
            <a:scene3d>
              <a:camera prst="orthographicFront"/>
              <a:lightRig rig="threePt" dir="t"/>
            </a:scene3d>
            <a:sp3d contourW="12700"/>
          </a:bodyPr>
          <a:lstStyle/>
          <a:p>
            <a:pPr algn="ctr"/>
            <a:r>
              <a:rPr lang="en-US" altLang="zh-CN" b="1" dirty="0" smtClean="0">
                <a:solidFill>
                  <a:schemeClr val="tx1">
                    <a:lumMod val="75000"/>
                    <a:lumOff val="25000"/>
                  </a:schemeClr>
                </a:solidFill>
                <a:latin typeface="Calibri" panose="020F0502020204030204" charset="0"/>
                <a:cs typeface="Calibri" panose="020F0502020204030204" charset="0"/>
              </a:rPr>
              <a:t>Soukpasong(21)</a:t>
            </a:r>
            <a:endParaRPr lang="en-US" altLang="zh-CN" b="1" dirty="0" smtClean="0">
              <a:solidFill>
                <a:schemeClr val="tx1">
                  <a:lumMod val="75000"/>
                  <a:lumOff val="25000"/>
                </a:schemeClr>
              </a:solidFill>
              <a:latin typeface="Calibri" panose="020F0502020204030204" charset="0"/>
              <a:cs typeface="Calibri" panose="020F0502020204030204" charset="0"/>
            </a:endParaRPr>
          </a:p>
          <a:p>
            <a:pPr algn="ctr"/>
            <a:r>
              <a:rPr lang="en-US" altLang="zh-CN" b="1" dirty="0" smtClean="0">
                <a:solidFill>
                  <a:schemeClr val="tx1">
                    <a:lumMod val="75000"/>
                    <a:lumOff val="25000"/>
                  </a:schemeClr>
                </a:solidFill>
                <a:latin typeface="Calibri" panose="020F0502020204030204" charset="0"/>
                <a:cs typeface="Calibri" panose="020F0502020204030204" charset="0"/>
              </a:rPr>
              <a:t>Sinh viên trường Đại học Quy Nhơn</a:t>
            </a:r>
            <a:endParaRPr lang="en-US" altLang="zh-CN" b="1" dirty="0" smtClean="0">
              <a:solidFill>
                <a:schemeClr val="tx1">
                  <a:lumMod val="75000"/>
                  <a:lumOff val="25000"/>
                </a:schemeClr>
              </a:solidFill>
              <a:latin typeface="Calibri" panose="020F0502020204030204" charset="0"/>
              <a:cs typeface="Calibri" panose="020F0502020204030204" charset="0"/>
            </a:endParaRPr>
          </a:p>
        </p:txBody>
      </p:sp>
      <p:sp>
        <p:nvSpPr>
          <p:cNvPr id="30" name="文本框 29"/>
          <p:cNvSpPr txBox="1"/>
          <p:nvPr/>
        </p:nvSpPr>
        <p:spPr>
          <a:xfrm>
            <a:off x="4698945" y="5069023"/>
            <a:ext cx="2398875" cy="922020"/>
          </a:xfrm>
          <a:prstGeom prst="rect">
            <a:avLst/>
          </a:prstGeom>
          <a:noFill/>
        </p:spPr>
        <p:txBody>
          <a:bodyPr wrap="square" rtlCol="0">
            <a:spAutoFit/>
            <a:scene3d>
              <a:camera prst="orthographicFront"/>
              <a:lightRig rig="threePt" dir="t"/>
            </a:scene3d>
            <a:sp3d contourW="12700"/>
          </a:bodyPr>
          <a:lstStyle/>
          <a:p>
            <a:pPr algn="ctr"/>
            <a:r>
              <a:rPr lang="en-US" altLang="zh-CN" b="1" dirty="0" smtClean="0">
                <a:solidFill>
                  <a:schemeClr val="tx1">
                    <a:lumMod val="75000"/>
                    <a:lumOff val="25000"/>
                  </a:schemeClr>
                </a:solidFill>
                <a:latin typeface="Calibri" panose="020F0502020204030204" charset="0"/>
                <a:cs typeface="Calibri" panose="020F0502020204030204" charset="0"/>
              </a:rPr>
              <a:t> Lê Thị Xinh(29)</a:t>
            </a:r>
            <a:endParaRPr lang="en-US" altLang="zh-CN" b="1" dirty="0" smtClean="0">
              <a:solidFill>
                <a:schemeClr val="tx1">
                  <a:lumMod val="75000"/>
                  <a:lumOff val="25000"/>
                </a:schemeClr>
              </a:solidFill>
              <a:latin typeface="Calibri" panose="020F0502020204030204" charset="0"/>
              <a:cs typeface="Calibri" panose="020F0502020204030204" charset="0"/>
            </a:endParaRPr>
          </a:p>
          <a:p>
            <a:pPr algn="ctr"/>
            <a:r>
              <a:rPr lang="en-US" altLang="zh-CN" b="1" dirty="0" smtClean="0">
                <a:solidFill>
                  <a:schemeClr val="tx1">
                    <a:lumMod val="75000"/>
                    <a:lumOff val="25000"/>
                  </a:schemeClr>
                </a:solidFill>
                <a:latin typeface="Calibri" panose="020F0502020204030204" charset="0"/>
                <a:cs typeface="Calibri" panose="020F0502020204030204" charset="0"/>
              </a:rPr>
              <a:t>Giảng viên trường Đại học Quy Nhơn</a:t>
            </a:r>
            <a:endParaRPr lang="en-US" altLang="zh-CN" b="1" dirty="0" smtClean="0">
              <a:solidFill>
                <a:schemeClr val="tx1">
                  <a:lumMod val="75000"/>
                  <a:lumOff val="25000"/>
                </a:schemeClr>
              </a:solidFill>
              <a:latin typeface="Calibri" panose="020F0502020204030204" charset="0"/>
              <a:cs typeface="Calibri" panose="020F0502020204030204" charset="0"/>
            </a:endParaRPr>
          </a:p>
        </p:txBody>
      </p:sp>
      <p:sp>
        <p:nvSpPr>
          <p:cNvPr id="31" name="文本框 30"/>
          <p:cNvSpPr txBox="1"/>
          <p:nvPr/>
        </p:nvSpPr>
        <p:spPr>
          <a:xfrm>
            <a:off x="8691880" y="5071745"/>
            <a:ext cx="2875915" cy="1476375"/>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Calibri" panose="020F0502020204030204" charset="0"/>
                <a:cs typeface="Calibri" panose="020F0502020204030204" charset="0"/>
              </a:rPr>
              <a:t> Ngụy Văn Đông(76)</a:t>
            </a:r>
            <a:endParaRPr lang="en-US" altLang="zh-CN" b="1" dirty="0">
              <a:solidFill>
                <a:schemeClr val="tx1">
                  <a:lumMod val="75000"/>
                  <a:lumOff val="25000"/>
                </a:schemeClr>
              </a:solidFill>
              <a:latin typeface="Calibri" panose="020F0502020204030204" charset="0"/>
              <a:cs typeface="Calibri" panose="020F0502020204030204" charset="0"/>
            </a:endParaRPr>
          </a:p>
          <a:p>
            <a:pPr algn="ctr"/>
            <a:r>
              <a:rPr lang="en-US" altLang="zh-CN" b="1" dirty="0">
                <a:solidFill>
                  <a:schemeClr val="tx1">
                    <a:lumMod val="75000"/>
                    <a:lumOff val="25000"/>
                  </a:schemeClr>
                </a:solidFill>
                <a:latin typeface="Calibri" panose="020F0502020204030204" charset="0"/>
                <a:cs typeface="Calibri" panose="020F0502020204030204" charset="0"/>
              </a:rPr>
              <a:t> Buôn bán sách (cũ và mới), vở, Văn phòng phẩm cho học sinh sinh viên, dân văn phòng.</a:t>
            </a:r>
            <a:endParaRPr lang="en-US" altLang="zh-CN" b="1" dirty="0">
              <a:solidFill>
                <a:schemeClr val="tx1">
                  <a:lumMod val="75000"/>
                  <a:lumOff val="25000"/>
                </a:schemeClr>
              </a:solidFill>
              <a:latin typeface="Calibri" panose="020F0502020204030204" charset="0"/>
              <a:cs typeface="Calibri" panose="020F0502020204030204" charset="0"/>
            </a:endParaRPr>
          </a:p>
        </p:txBody>
      </p:sp>
      <p:pic>
        <p:nvPicPr>
          <p:cNvPr id="22" name="Picture 22" descr="souk2"/>
          <p:cNvPicPr>
            <a:picLocks noChangeAspect="1"/>
          </p:cNvPicPr>
          <p:nvPr/>
        </p:nvPicPr>
        <p:blipFill>
          <a:blip r:embed="rId3"/>
          <a:srcRect l="19815" t="42754" r="22797" b="27074"/>
          <a:stretch>
            <a:fillRect/>
          </a:stretch>
        </p:blipFill>
        <p:spPr>
          <a:xfrm>
            <a:off x="669925" y="2708275"/>
            <a:ext cx="2343150" cy="1643380"/>
          </a:xfrm>
          <a:prstGeom prst="roundRect">
            <a:avLst/>
          </a:prstGeom>
        </p:spPr>
      </p:pic>
      <p:pic>
        <p:nvPicPr>
          <p:cNvPr id="24" name="Picture 24" descr="Cô Xinh"/>
          <p:cNvPicPr>
            <a:picLocks noChangeAspect="1"/>
          </p:cNvPicPr>
          <p:nvPr/>
        </p:nvPicPr>
        <p:blipFill>
          <a:blip r:embed="rId4"/>
          <a:srcRect l="1035" t="11150" r="281" b="32731"/>
          <a:stretch>
            <a:fillRect/>
          </a:stretch>
        </p:blipFill>
        <p:spPr>
          <a:xfrm>
            <a:off x="4491990" y="2708275"/>
            <a:ext cx="2606040" cy="1630680"/>
          </a:xfrm>
          <a:prstGeom prst="roundRect">
            <a:avLst/>
          </a:prstGeom>
        </p:spPr>
      </p:pic>
      <p:pic>
        <p:nvPicPr>
          <p:cNvPr id="51" name="Picture 3"/>
          <p:cNvPicPr>
            <a:picLocks noChangeAspect="1"/>
          </p:cNvPicPr>
          <p:nvPr/>
        </p:nvPicPr>
        <p:blipFill>
          <a:blip r:embed="rId5"/>
          <a:srcRect l="12783" t="14059" r="5750" b="40087"/>
          <a:stretch>
            <a:fillRect/>
          </a:stretch>
        </p:blipFill>
        <p:spPr>
          <a:xfrm>
            <a:off x="8576945" y="2614930"/>
            <a:ext cx="2795270" cy="1736725"/>
          </a:xfrm>
          <a:prstGeom prst="round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a:blip r:embed="rId1"/>
          <a:stretch>
            <a:fillRect/>
          </a:stretch>
        </p:blipFill>
        <p:spPr>
          <a:xfrm>
            <a:off x="2615483" y="157527"/>
            <a:ext cx="7337410" cy="4610233"/>
          </a:xfrm>
          <a:prstGeom prst="rect">
            <a:avLst/>
          </a:prstGeom>
        </p:spPr>
      </p:pic>
      <p:pic>
        <p:nvPicPr>
          <p:cNvPr id="30" name="图片 29"/>
          <p:cNvPicPr>
            <a:picLocks noChangeAspect="1"/>
          </p:cNvPicPr>
          <p:nvPr/>
        </p:nvPicPr>
        <p:blipFill>
          <a:blip r:embed="rId2"/>
          <a:stretch>
            <a:fillRect/>
          </a:stretch>
        </p:blipFill>
        <p:spPr>
          <a:xfrm flipV="1">
            <a:off x="2876409" y="4830936"/>
            <a:ext cx="6661533" cy="151200"/>
          </a:xfrm>
          <a:prstGeom prst="rect">
            <a:avLst/>
          </a:prstGeom>
        </p:spPr>
      </p:pic>
      <p:sp>
        <p:nvSpPr>
          <p:cNvPr id="32" name="文本框 31"/>
          <p:cNvSpPr txBox="1"/>
          <p:nvPr/>
        </p:nvSpPr>
        <p:spPr>
          <a:xfrm>
            <a:off x="3070691" y="5046005"/>
            <a:ext cx="6050915" cy="829945"/>
          </a:xfrm>
          <a:prstGeom prst="rect">
            <a:avLst/>
          </a:prstGeom>
          <a:noFill/>
        </p:spPr>
        <p:txBody>
          <a:bodyPr wrap="none" rtlCol="0">
            <a:spAutoFit/>
          </a:bodyPr>
          <a:p>
            <a:pPr algn="ctr"/>
            <a:r>
              <a:rPr lang="en-US" altLang="zh-CN" sz="48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4800" b="1" dirty="0">
              <a:solidFill>
                <a:srgbClr val="030000"/>
              </a:solidFill>
              <a:latin typeface="Times New Roman" panose="02020603050405020304" charset="0"/>
              <a:ea typeface="Calibri" panose="020F0502020204030204" charset="0"/>
              <a:cs typeface="Times New Roman" panose="02020603050405020304" charset="0"/>
            </a:endParaRPr>
          </a:p>
        </p:txBody>
      </p:sp>
      <p:pic>
        <p:nvPicPr>
          <p:cNvPr id="7" name="图片 6"/>
          <p:cNvPicPr>
            <a:picLocks noChangeAspect="1"/>
          </p:cNvPicPr>
          <p:nvPr/>
        </p:nvPicPr>
        <p:blipFill>
          <a:blip r:embed="rId3"/>
          <a:stretch>
            <a:fillRect/>
          </a:stretch>
        </p:blipFill>
        <p:spPr>
          <a:xfrm>
            <a:off x="4484662" y="1888666"/>
            <a:ext cx="3599051" cy="27488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301581" y="438021"/>
            <a:ext cx="7517130" cy="1014730"/>
          </a:xfrm>
          <a:prstGeom prst="rect">
            <a:avLst/>
          </a:prstGeom>
          <a:noFill/>
        </p:spPr>
        <p:txBody>
          <a:bodyPr wrap="none" rtlCol="0">
            <a:spAutoFit/>
          </a:bodyPr>
          <a:lstStyle/>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458799" y="-458965"/>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6" name="Text Box 5"/>
          <p:cNvSpPr txBox="1"/>
          <p:nvPr/>
        </p:nvSpPr>
        <p:spPr>
          <a:xfrm>
            <a:off x="565785" y="1811020"/>
            <a:ext cx="254000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1. Trang chủ:</a:t>
            </a:r>
            <a:endParaRPr lang="en-US"/>
          </a:p>
        </p:txBody>
      </p:sp>
      <p:pic>
        <p:nvPicPr>
          <p:cNvPr id="23" name="Picture 23" descr="New Wireframe 3"/>
          <p:cNvPicPr>
            <a:picLocks noChangeAspect="1"/>
          </p:cNvPicPr>
          <p:nvPr/>
        </p:nvPicPr>
        <p:blipFill>
          <a:blip r:embed="rId3"/>
          <a:stretch>
            <a:fillRect/>
          </a:stretch>
        </p:blipFill>
        <p:spPr>
          <a:xfrm>
            <a:off x="1235710" y="2286000"/>
            <a:ext cx="3985260" cy="4382135"/>
          </a:xfrm>
          <a:prstGeom prst="rect">
            <a:avLst/>
          </a:prstGeom>
        </p:spPr>
      </p:pic>
      <p:sp>
        <p:nvSpPr>
          <p:cNvPr id="7" name="Text Box 6"/>
          <p:cNvSpPr txBox="1"/>
          <p:nvPr/>
        </p:nvSpPr>
        <p:spPr>
          <a:xfrm>
            <a:off x="6163310" y="1815465"/>
            <a:ext cx="344297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2. Trang tìm kiếm, trang thể loại:</a:t>
            </a:r>
            <a:endParaRPr lang="en-US"/>
          </a:p>
        </p:txBody>
      </p:sp>
      <p:pic>
        <p:nvPicPr>
          <p:cNvPr id="61" name="Picture 61" descr="New Wireframe 7"/>
          <p:cNvPicPr>
            <a:picLocks noChangeAspect="1"/>
          </p:cNvPicPr>
          <p:nvPr/>
        </p:nvPicPr>
        <p:blipFill>
          <a:blip r:embed="rId4"/>
          <a:stretch>
            <a:fillRect/>
          </a:stretch>
        </p:blipFill>
        <p:spPr>
          <a:xfrm>
            <a:off x="6315075" y="2286318"/>
            <a:ext cx="5269230" cy="43948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301581" y="438021"/>
            <a:ext cx="751713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458799" y="-458965"/>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6" name="Text Box 5"/>
          <p:cNvSpPr txBox="1"/>
          <p:nvPr/>
        </p:nvSpPr>
        <p:spPr>
          <a:xfrm>
            <a:off x="565785" y="1811020"/>
            <a:ext cx="254000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3. Trang chi tiết sách:</a:t>
            </a:r>
            <a:endParaRPr lang="en-US"/>
          </a:p>
        </p:txBody>
      </p:sp>
      <p:pic>
        <p:nvPicPr>
          <p:cNvPr id="50" name="Picture 50" descr="New Wireframe 4"/>
          <p:cNvPicPr>
            <a:picLocks noChangeAspect="1"/>
          </p:cNvPicPr>
          <p:nvPr/>
        </p:nvPicPr>
        <p:blipFill>
          <a:blip r:embed="rId3"/>
          <a:srcRect l="-233" t="115" r="626" b="46933"/>
          <a:stretch>
            <a:fillRect/>
          </a:stretch>
        </p:blipFill>
        <p:spPr>
          <a:xfrm>
            <a:off x="991870" y="2224405"/>
            <a:ext cx="4844415" cy="4412615"/>
          </a:xfrm>
          <a:prstGeom prst="rect">
            <a:avLst/>
          </a:prstGeom>
        </p:spPr>
      </p:pic>
      <p:pic>
        <p:nvPicPr>
          <p:cNvPr id="2" name="Picture 50" descr="New Wireframe 4"/>
          <p:cNvPicPr>
            <a:picLocks noChangeAspect="1"/>
          </p:cNvPicPr>
          <p:nvPr/>
        </p:nvPicPr>
        <p:blipFill>
          <a:blip r:embed="rId3"/>
          <a:srcRect t="53207" b="-476"/>
          <a:stretch>
            <a:fillRect/>
          </a:stretch>
        </p:blipFill>
        <p:spPr>
          <a:xfrm>
            <a:off x="6400165" y="2224405"/>
            <a:ext cx="5173345" cy="44119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301581" y="438021"/>
            <a:ext cx="751713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458799" y="-458965"/>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6" name="Text Box 5"/>
          <p:cNvSpPr txBox="1"/>
          <p:nvPr/>
        </p:nvSpPr>
        <p:spPr>
          <a:xfrm>
            <a:off x="565785" y="1811020"/>
            <a:ext cx="254000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4. Trang đọc thử:</a:t>
            </a:r>
            <a:endParaRPr lang="en-US"/>
          </a:p>
        </p:txBody>
      </p:sp>
      <p:sp>
        <p:nvSpPr>
          <p:cNvPr id="7" name="Text Box 6"/>
          <p:cNvSpPr txBox="1"/>
          <p:nvPr/>
        </p:nvSpPr>
        <p:spPr>
          <a:xfrm>
            <a:off x="6163310" y="1815465"/>
            <a:ext cx="344297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5. Trang giỏ hàng:</a:t>
            </a:r>
            <a:endParaRPr lang="en-US"/>
          </a:p>
        </p:txBody>
      </p:sp>
      <p:pic>
        <p:nvPicPr>
          <p:cNvPr id="3" name="Picture 57" descr="C:\Users\NHU Y\OneDrive\Máy tính\TTNM\Pictrue\prototype1.1\docthu.pngdocthu"/>
          <p:cNvPicPr>
            <a:picLocks noChangeAspect="1"/>
          </p:cNvPicPr>
          <p:nvPr/>
        </p:nvPicPr>
        <p:blipFill>
          <a:blip r:embed="rId3"/>
          <a:srcRect/>
          <a:stretch>
            <a:fillRect/>
          </a:stretch>
        </p:blipFill>
        <p:spPr>
          <a:xfrm>
            <a:off x="366395" y="2285365"/>
            <a:ext cx="5784215" cy="4363085"/>
          </a:xfrm>
          <a:prstGeom prst="rect">
            <a:avLst/>
          </a:prstGeom>
        </p:spPr>
      </p:pic>
      <p:pic>
        <p:nvPicPr>
          <p:cNvPr id="40" name="Picture 40" descr="New Wireframe 8"/>
          <p:cNvPicPr>
            <a:picLocks noChangeAspect="1"/>
          </p:cNvPicPr>
          <p:nvPr/>
        </p:nvPicPr>
        <p:blipFill>
          <a:blip r:embed="rId4"/>
          <a:stretch>
            <a:fillRect/>
          </a:stretch>
        </p:blipFill>
        <p:spPr>
          <a:xfrm>
            <a:off x="6697345" y="2236470"/>
            <a:ext cx="4933950" cy="44119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301581" y="438021"/>
            <a:ext cx="751713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458799" y="-458965"/>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6" name="Text Box 5"/>
          <p:cNvSpPr txBox="1"/>
          <p:nvPr/>
        </p:nvSpPr>
        <p:spPr>
          <a:xfrm>
            <a:off x="565785" y="1811020"/>
            <a:ext cx="254000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6. Trang thanh toán:</a:t>
            </a:r>
            <a:endParaRPr lang="en-US"/>
          </a:p>
        </p:txBody>
      </p:sp>
      <p:pic>
        <p:nvPicPr>
          <p:cNvPr id="2" name="Picture 33" descr="C:\Users\NHU Y\OneDrive\Máy tính\TTNM\Pictrue\prototype1.1\Thanh toan.pngThanh toan"/>
          <p:cNvPicPr>
            <a:picLocks noChangeAspect="1"/>
          </p:cNvPicPr>
          <p:nvPr/>
        </p:nvPicPr>
        <p:blipFill>
          <a:blip r:embed="rId3"/>
          <a:srcRect/>
          <a:stretch>
            <a:fillRect/>
          </a:stretch>
        </p:blipFill>
        <p:spPr>
          <a:xfrm>
            <a:off x="4191635" y="1815465"/>
            <a:ext cx="4958080" cy="49383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19612" y="4564021"/>
            <a:ext cx="4320000" cy="98066"/>
          </a:xfrm>
          <a:prstGeom prst="rect">
            <a:avLst/>
          </a:prstGeom>
        </p:spPr>
      </p:pic>
      <p:sp>
        <p:nvSpPr>
          <p:cNvPr id="12" name="矩形 11"/>
          <p:cNvSpPr/>
          <p:nvPr/>
        </p:nvSpPr>
        <p:spPr>
          <a:xfrm>
            <a:off x="597670" y="5009909"/>
            <a:ext cx="3922395" cy="1106805"/>
          </a:xfrm>
          <a:prstGeom prst="rect">
            <a:avLst/>
          </a:prstGeom>
        </p:spPr>
        <p:txBody>
          <a:bodyPr wrap="none">
            <a:spAutoFit/>
          </a:bodyPr>
          <a:lstStyle/>
          <a:p>
            <a:r>
              <a:rPr lang="en-US" altLang="zh-CN" sz="6600" b="1" dirty="0" smtClean="0">
                <a:solidFill>
                  <a:schemeClr val="tx1">
                    <a:lumMod val="95000"/>
                    <a:lumOff val="5000"/>
                  </a:schemeClr>
                </a:solidFill>
                <a:latin typeface="Calibri" panose="020F0502020204030204" charset="0"/>
                <a:ea typeface="Calibri" panose="020F0502020204030204" charset="0"/>
                <a:cs typeface="Calibri" panose="020F0502020204030204" charset="0"/>
              </a:rPr>
              <a:t>CONTENTS</a:t>
            </a:r>
            <a:endParaRPr lang="en-US" altLang="zh-CN" sz="6600" b="1" dirty="0" smtClean="0">
              <a:solidFill>
                <a:schemeClr val="tx1">
                  <a:lumMod val="95000"/>
                  <a:lumOff val="5000"/>
                </a:schemeClr>
              </a:solidFill>
              <a:latin typeface="Calibri" panose="020F0502020204030204" charset="0"/>
              <a:ea typeface="Calibri" panose="020F0502020204030204" charset="0"/>
              <a:cs typeface="Calibri" panose="020F0502020204030204" charset="0"/>
            </a:endParaRPr>
          </a:p>
        </p:txBody>
      </p:sp>
      <p:sp>
        <p:nvSpPr>
          <p:cNvPr id="13" name="文本框 12"/>
          <p:cNvSpPr txBox="1"/>
          <p:nvPr/>
        </p:nvSpPr>
        <p:spPr>
          <a:xfrm>
            <a:off x="6629400" y="285195"/>
            <a:ext cx="1662430" cy="521970"/>
          </a:xfrm>
          <a:prstGeom prst="rect">
            <a:avLst/>
          </a:prstGeom>
          <a:noFill/>
        </p:spPr>
        <p:txBody>
          <a:bodyPr wrap="none" rtlCol="0">
            <a:spAutoFit/>
          </a:bodyPr>
          <a:lstStyle/>
          <a:p>
            <a:pPr algn="ctr"/>
            <a:r>
              <a:rPr lang="en-US" altLang="zh-CN" sz="2800" b="1" dirty="0">
                <a:solidFill>
                  <a:srgbClr val="030000"/>
                </a:solidFill>
                <a:latin typeface="Calibri" panose="020F0502020204030204" charset="0"/>
                <a:ea typeface="Calibri" panose="020F0502020204030204" charset="0"/>
                <a:cs typeface="Calibri" panose="020F0502020204030204" charset="0"/>
              </a:rPr>
              <a:t>Giới thiệu</a:t>
            </a:r>
            <a:endParaRPr lang="en-US" altLang="zh-CN" sz="2800" b="1" dirty="0">
              <a:solidFill>
                <a:srgbClr val="030000"/>
              </a:solidFill>
              <a:latin typeface="Calibri" panose="020F0502020204030204" charset="0"/>
              <a:ea typeface="Calibri" panose="020F0502020204030204" charset="0"/>
              <a:cs typeface="Calibri" panose="020F0502020204030204" charset="0"/>
            </a:endParaRPr>
          </a:p>
        </p:txBody>
      </p:sp>
      <p:sp>
        <p:nvSpPr>
          <p:cNvPr id="14" name="文本框 13"/>
          <p:cNvSpPr txBox="1"/>
          <p:nvPr/>
        </p:nvSpPr>
        <p:spPr>
          <a:xfrm>
            <a:off x="6629400" y="1193163"/>
            <a:ext cx="3067050" cy="521970"/>
          </a:xfrm>
          <a:prstGeom prst="rect">
            <a:avLst/>
          </a:prstGeom>
          <a:noFill/>
        </p:spPr>
        <p:txBody>
          <a:bodyPr wrap="none" rtlCol="0">
            <a:spAutoFit/>
          </a:bodyPr>
          <a:lstStyle/>
          <a:p>
            <a:pPr algn="ctr"/>
            <a:r>
              <a:rPr lang="en-US" altLang="zh-CN" sz="2800" b="1" dirty="0">
                <a:solidFill>
                  <a:srgbClr val="030000"/>
                </a:solidFill>
                <a:latin typeface="Calibri" panose="020F0502020204030204" charset="0"/>
                <a:ea typeface="Calibri" panose="020F0502020204030204" charset="0"/>
                <a:cs typeface="Calibri" panose="020F0502020204030204" charset="0"/>
              </a:rPr>
              <a:t>Định nghĩa bài toán</a:t>
            </a:r>
            <a:endParaRPr lang="en-US" altLang="zh-CN" sz="2800" b="1" dirty="0">
              <a:solidFill>
                <a:srgbClr val="030000"/>
              </a:solidFill>
              <a:latin typeface="Calibri" panose="020F0502020204030204" charset="0"/>
              <a:ea typeface="Calibri" panose="020F0502020204030204" charset="0"/>
              <a:cs typeface="Calibri" panose="020F0502020204030204" charset="0"/>
            </a:endParaRPr>
          </a:p>
        </p:txBody>
      </p:sp>
      <p:sp>
        <p:nvSpPr>
          <p:cNvPr id="15" name="文本框 14"/>
          <p:cNvSpPr txBox="1"/>
          <p:nvPr/>
        </p:nvSpPr>
        <p:spPr>
          <a:xfrm>
            <a:off x="6629083" y="2001801"/>
            <a:ext cx="4304030" cy="521970"/>
          </a:xfrm>
          <a:prstGeom prst="rect">
            <a:avLst/>
          </a:prstGeom>
          <a:noFill/>
        </p:spPr>
        <p:txBody>
          <a:bodyPr wrap="none" rtlCol="0">
            <a:spAutoFit/>
          </a:bodyPr>
          <a:lstStyle/>
          <a:p>
            <a:pPr algn="ctr"/>
            <a:r>
              <a:rPr lang="en-US" altLang="zh-CN" sz="2800" b="1" dirty="0">
                <a:solidFill>
                  <a:srgbClr val="030000"/>
                </a:solidFill>
                <a:latin typeface="Calibri" panose="020F0502020204030204" charset="0"/>
                <a:ea typeface="Calibri" panose="020F0502020204030204" charset="0"/>
                <a:cs typeface="Calibri" panose="020F0502020204030204" charset="0"/>
              </a:rPr>
              <a:t>Khảo sát hệ thống liên quan</a:t>
            </a:r>
            <a:endParaRPr lang="en-US" altLang="zh-CN" sz="2800" b="1" dirty="0">
              <a:solidFill>
                <a:srgbClr val="030000"/>
              </a:solidFill>
              <a:latin typeface="Calibri" panose="020F0502020204030204" charset="0"/>
              <a:ea typeface="Calibri" panose="020F0502020204030204" charset="0"/>
              <a:cs typeface="Calibri" panose="020F0502020204030204" charset="0"/>
            </a:endParaRPr>
          </a:p>
        </p:txBody>
      </p:sp>
      <p:sp>
        <p:nvSpPr>
          <p:cNvPr id="16" name="文本框 15"/>
          <p:cNvSpPr txBox="1"/>
          <p:nvPr/>
        </p:nvSpPr>
        <p:spPr>
          <a:xfrm>
            <a:off x="6322695" y="2945130"/>
            <a:ext cx="3948430" cy="521970"/>
          </a:xfrm>
          <a:prstGeom prst="rect">
            <a:avLst/>
          </a:prstGeom>
          <a:noFill/>
        </p:spPr>
        <p:txBody>
          <a:bodyPr wrap="square" rtlCol="0">
            <a:spAutoFit/>
          </a:bodyPr>
          <a:lstStyle/>
          <a:p>
            <a:pPr algn="ctr"/>
            <a:r>
              <a:rPr lang="en-US" altLang="zh-CN" sz="2800" b="1" dirty="0">
                <a:solidFill>
                  <a:srgbClr val="030000"/>
                </a:solidFill>
                <a:latin typeface="Calibri" panose="020F0502020204030204" charset="0"/>
                <a:ea typeface="Calibri" panose="020F0502020204030204" charset="0"/>
                <a:cs typeface="Calibri" panose="020F0502020204030204" charset="0"/>
              </a:rPr>
              <a:t>Khảo sát người dùng</a:t>
            </a:r>
            <a:endParaRPr lang="en-US" altLang="zh-CN" sz="2800" b="1" dirty="0">
              <a:solidFill>
                <a:srgbClr val="030000"/>
              </a:solidFill>
              <a:latin typeface="Calibri" panose="020F0502020204030204" charset="0"/>
              <a:ea typeface="Calibri" panose="020F0502020204030204" charset="0"/>
              <a:cs typeface="Calibri" panose="020F0502020204030204" charset="0"/>
            </a:endParaRPr>
          </a:p>
        </p:txBody>
      </p:sp>
      <p:grpSp>
        <p:nvGrpSpPr>
          <p:cNvPr id="38" name="组合 37"/>
          <p:cNvGrpSpPr/>
          <p:nvPr/>
        </p:nvGrpSpPr>
        <p:grpSpPr>
          <a:xfrm>
            <a:off x="313690" y="1518920"/>
            <a:ext cx="4208145" cy="2696845"/>
            <a:chOff x="817563" y="393700"/>
            <a:chExt cx="3854451" cy="2460625"/>
          </a:xfrm>
        </p:grpSpPr>
        <p:sp>
          <p:nvSpPr>
            <p:cNvPr id="39" name="Oval 5"/>
            <p:cNvSpPr>
              <a:spLocks noChangeArrowheads="1"/>
            </p:cNvSpPr>
            <p:nvPr/>
          </p:nvSpPr>
          <p:spPr bwMode="auto">
            <a:xfrm>
              <a:off x="2338388" y="2359025"/>
              <a:ext cx="415925" cy="479425"/>
            </a:xfrm>
            <a:prstGeom prst="ellipse">
              <a:avLst/>
            </a:prstGeom>
            <a:solidFill>
              <a:srgbClr val="40B1CF"/>
            </a:solidFill>
            <a:ln>
              <a:noFill/>
            </a:ln>
          </p:spPr>
          <p:txBody>
            <a:bodyPr vert="horz" wrap="square" lIns="91440" tIns="45720" rIns="91440" bIns="45720" numCol="1" anchor="t" anchorCtr="0" compatLnSpc="1"/>
            <a:lstStyle/>
            <a:p>
              <a:endParaRPr lang="zh-CN" altLang="en-US" b="1">
                <a:cs typeface="Calibri" panose="020F0502020204030204" charset="0"/>
              </a:endParaRPr>
            </a:p>
          </p:txBody>
        </p:sp>
        <p:sp>
          <p:nvSpPr>
            <p:cNvPr id="40" name="Oval 6"/>
            <p:cNvSpPr>
              <a:spLocks noChangeArrowheads="1"/>
            </p:cNvSpPr>
            <p:nvPr/>
          </p:nvSpPr>
          <p:spPr bwMode="auto">
            <a:xfrm>
              <a:off x="2297113" y="2359025"/>
              <a:ext cx="271463" cy="479425"/>
            </a:xfrm>
            <a:prstGeom prst="ellipse">
              <a:avLst/>
            </a:prstGeom>
            <a:solidFill>
              <a:srgbClr val="90C9D5"/>
            </a:solidFill>
            <a:ln>
              <a:noFill/>
            </a:ln>
          </p:spPr>
          <p:txBody>
            <a:bodyPr vert="horz" wrap="square" lIns="91440" tIns="45720" rIns="91440" bIns="45720" numCol="1" anchor="t" anchorCtr="0" compatLnSpc="1"/>
            <a:lstStyle/>
            <a:p>
              <a:endParaRPr lang="zh-CN" altLang="en-US" b="1">
                <a:cs typeface="Calibri" panose="020F0502020204030204" charset="0"/>
              </a:endParaRPr>
            </a:p>
          </p:txBody>
        </p:sp>
        <p:sp>
          <p:nvSpPr>
            <p:cNvPr id="41" name="Freeform 7"/>
            <p:cNvSpPr/>
            <p:nvPr/>
          </p:nvSpPr>
          <p:spPr bwMode="auto">
            <a:xfrm>
              <a:off x="1824038" y="393700"/>
              <a:ext cx="1457325" cy="1787525"/>
            </a:xfrm>
            <a:custGeom>
              <a:avLst/>
              <a:gdLst>
                <a:gd name="T0" fmla="*/ 464 w 747"/>
                <a:gd name="T1" fmla="*/ 864 h 915"/>
                <a:gd name="T2" fmla="*/ 550 w 747"/>
                <a:gd name="T3" fmla="*/ 657 h 915"/>
                <a:gd name="T4" fmla="*/ 682 w 747"/>
                <a:gd name="T5" fmla="*/ 467 h 915"/>
                <a:gd name="T6" fmla="*/ 536 w 747"/>
                <a:gd name="T7" fmla="*/ 60 h 915"/>
                <a:gd name="T8" fmla="*/ 163 w 747"/>
                <a:gd name="T9" fmla="*/ 73 h 915"/>
                <a:gd name="T10" fmla="*/ 20 w 747"/>
                <a:gd name="T11" fmla="*/ 256 h 915"/>
                <a:gd name="T12" fmla="*/ 15 w 747"/>
                <a:gd name="T13" fmla="*/ 409 h 915"/>
                <a:gd name="T14" fmla="*/ 43 w 747"/>
                <a:gd name="T15" fmla="*/ 458 h 915"/>
                <a:gd name="T16" fmla="*/ 123 w 747"/>
                <a:gd name="T17" fmla="*/ 455 h 915"/>
                <a:gd name="T18" fmla="*/ 152 w 747"/>
                <a:gd name="T19" fmla="*/ 304 h 915"/>
                <a:gd name="T20" fmla="*/ 346 w 747"/>
                <a:gd name="T21" fmla="*/ 145 h 915"/>
                <a:gd name="T22" fmla="*/ 538 w 747"/>
                <a:gd name="T23" fmla="*/ 226 h 915"/>
                <a:gd name="T24" fmla="*/ 429 w 747"/>
                <a:gd name="T25" fmla="*/ 613 h 915"/>
                <a:gd name="T26" fmla="*/ 353 w 747"/>
                <a:gd name="T27" fmla="*/ 838 h 915"/>
                <a:gd name="T28" fmla="*/ 434 w 747"/>
                <a:gd name="T29" fmla="*/ 896 h 915"/>
                <a:gd name="T30" fmla="*/ 464 w 747"/>
                <a:gd name="T31" fmla="*/ 86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7" h="915">
                  <a:moveTo>
                    <a:pt x="464" y="864"/>
                  </a:moveTo>
                  <a:cubicBezTo>
                    <a:pt x="478" y="836"/>
                    <a:pt x="449" y="773"/>
                    <a:pt x="550" y="657"/>
                  </a:cubicBezTo>
                  <a:cubicBezTo>
                    <a:pt x="591" y="609"/>
                    <a:pt x="658" y="527"/>
                    <a:pt x="682" y="467"/>
                  </a:cubicBezTo>
                  <a:cubicBezTo>
                    <a:pt x="747" y="304"/>
                    <a:pt x="678" y="136"/>
                    <a:pt x="536" y="60"/>
                  </a:cubicBezTo>
                  <a:cubicBezTo>
                    <a:pt x="425" y="0"/>
                    <a:pt x="272" y="9"/>
                    <a:pt x="163" y="73"/>
                  </a:cubicBezTo>
                  <a:cubicBezTo>
                    <a:pt x="97" y="111"/>
                    <a:pt x="46" y="183"/>
                    <a:pt x="20" y="256"/>
                  </a:cubicBezTo>
                  <a:cubicBezTo>
                    <a:pt x="3" y="305"/>
                    <a:pt x="0" y="360"/>
                    <a:pt x="15" y="409"/>
                  </a:cubicBezTo>
                  <a:cubicBezTo>
                    <a:pt x="21" y="427"/>
                    <a:pt x="29" y="445"/>
                    <a:pt x="43" y="458"/>
                  </a:cubicBezTo>
                  <a:cubicBezTo>
                    <a:pt x="68" y="482"/>
                    <a:pt x="100" y="480"/>
                    <a:pt x="123" y="455"/>
                  </a:cubicBezTo>
                  <a:cubicBezTo>
                    <a:pt x="171" y="405"/>
                    <a:pt x="142" y="365"/>
                    <a:pt x="152" y="304"/>
                  </a:cubicBezTo>
                  <a:cubicBezTo>
                    <a:pt x="167" y="215"/>
                    <a:pt x="260" y="145"/>
                    <a:pt x="346" y="145"/>
                  </a:cubicBezTo>
                  <a:cubicBezTo>
                    <a:pt x="421" y="145"/>
                    <a:pt x="489" y="163"/>
                    <a:pt x="538" y="226"/>
                  </a:cubicBezTo>
                  <a:cubicBezTo>
                    <a:pt x="658" y="381"/>
                    <a:pt x="523" y="497"/>
                    <a:pt x="429" y="613"/>
                  </a:cubicBezTo>
                  <a:cubicBezTo>
                    <a:pt x="377" y="678"/>
                    <a:pt x="339" y="754"/>
                    <a:pt x="353" y="838"/>
                  </a:cubicBezTo>
                  <a:cubicBezTo>
                    <a:pt x="359" y="873"/>
                    <a:pt x="393" y="915"/>
                    <a:pt x="434" y="896"/>
                  </a:cubicBezTo>
                  <a:cubicBezTo>
                    <a:pt x="448" y="889"/>
                    <a:pt x="457" y="878"/>
                    <a:pt x="464" y="864"/>
                  </a:cubicBezTo>
                </a:path>
              </a:pathLst>
            </a:custGeom>
            <a:solidFill>
              <a:srgbClr val="40B1CF"/>
            </a:solidFill>
            <a:ln>
              <a:noFill/>
            </a:ln>
          </p:spPr>
          <p:txBody>
            <a:bodyPr vert="horz" wrap="square" lIns="91440" tIns="45720" rIns="91440" bIns="45720" numCol="1" anchor="t" anchorCtr="0" compatLnSpc="1"/>
            <a:lstStyle/>
            <a:p>
              <a:endParaRPr lang="zh-CN" altLang="en-US" b="1">
                <a:cs typeface="Calibri" panose="020F0502020204030204" charset="0"/>
              </a:endParaRPr>
            </a:p>
          </p:txBody>
        </p:sp>
        <p:sp>
          <p:nvSpPr>
            <p:cNvPr id="42" name="Freeform 8"/>
            <p:cNvSpPr/>
            <p:nvPr/>
          </p:nvSpPr>
          <p:spPr bwMode="auto">
            <a:xfrm>
              <a:off x="1739901" y="398463"/>
              <a:ext cx="1404938" cy="1646237"/>
            </a:xfrm>
            <a:custGeom>
              <a:avLst/>
              <a:gdLst>
                <a:gd name="T0" fmla="*/ 447 w 720"/>
                <a:gd name="T1" fmla="*/ 796 h 843"/>
                <a:gd name="T2" fmla="*/ 529 w 720"/>
                <a:gd name="T3" fmla="*/ 605 h 843"/>
                <a:gd name="T4" fmla="*/ 657 w 720"/>
                <a:gd name="T5" fmla="*/ 430 h 843"/>
                <a:gd name="T6" fmla="*/ 516 w 720"/>
                <a:gd name="T7" fmla="*/ 55 h 843"/>
                <a:gd name="T8" fmla="*/ 157 w 720"/>
                <a:gd name="T9" fmla="*/ 66 h 843"/>
                <a:gd name="T10" fmla="*/ 19 w 720"/>
                <a:gd name="T11" fmla="*/ 235 h 843"/>
                <a:gd name="T12" fmla="*/ 14 w 720"/>
                <a:gd name="T13" fmla="*/ 377 h 843"/>
                <a:gd name="T14" fmla="*/ 41 w 720"/>
                <a:gd name="T15" fmla="*/ 422 h 843"/>
                <a:gd name="T16" fmla="*/ 118 w 720"/>
                <a:gd name="T17" fmla="*/ 419 h 843"/>
                <a:gd name="T18" fmla="*/ 146 w 720"/>
                <a:gd name="T19" fmla="*/ 280 h 843"/>
                <a:gd name="T20" fmla="*/ 333 w 720"/>
                <a:gd name="T21" fmla="*/ 133 h 843"/>
                <a:gd name="T22" fmla="*/ 518 w 720"/>
                <a:gd name="T23" fmla="*/ 208 h 843"/>
                <a:gd name="T24" fmla="*/ 413 w 720"/>
                <a:gd name="T25" fmla="*/ 565 h 843"/>
                <a:gd name="T26" fmla="*/ 340 w 720"/>
                <a:gd name="T27" fmla="*/ 772 h 843"/>
                <a:gd name="T28" fmla="*/ 418 w 720"/>
                <a:gd name="T29" fmla="*/ 825 h 843"/>
                <a:gd name="T30" fmla="*/ 447 w 720"/>
                <a:gd name="T31" fmla="*/ 79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0" h="843">
                  <a:moveTo>
                    <a:pt x="447" y="796"/>
                  </a:moveTo>
                  <a:cubicBezTo>
                    <a:pt x="460" y="770"/>
                    <a:pt x="432" y="712"/>
                    <a:pt x="529" y="605"/>
                  </a:cubicBezTo>
                  <a:cubicBezTo>
                    <a:pt x="569" y="561"/>
                    <a:pt x="634" y="485"/>
                    <a:pt x="657" y="430"/>
                  </a:cubicBezTo>
                  <a:cubicBezTo>
                    <a:pt x="720" y="280"/>
                    <a:pt x="653" y="125"/>
                    <a:pt x="516" y="55"/>
                  </a:cubicBezTo>
                  <a:cubicBezTo>
                    <a:pt x="409" y="0"/>
                    <a:pt x="262" y="8"/>
                    <a:pt x="157" y="66"/>
                  </a:cubicBezTo>
                  <a:cubicBezTo>
                    <a:pt x="93" y="102"/>
                    <a:pt x="44" y="168"/>
                    <a:pt x="19" y="235"/>
                  </a:cubicBezTo>
                  <a:cubicBezTo>
                    <a:pt x="3" y="281"/>
                    <a:pt x="0" y="331"/>
                    <a:pt x="14" y="377"/>
                  </a:cubicBezTo>
                  <a:cubicBezTo>
                    <a:pt x="20" y="393"/>
                    <a:pt x="28" y="410"/>
                    <a:pt x="41" y="422"/>
                  </a:cubicBezTo>
                  <a:cubicBezTo>
                    <a:pt x="65" y="444"/>
                    <a:pt x="96" y="442"/>
                    <a:pt x="118" y="419"/>
                  </a:cubicBezTo>
                  <a:cubicBezTo>
                    <a:pt x="164" y="373"/>
                    <a:pt x="136" y="336"/>
                    <a:pt x="146" y="280"/>
                  </a:cubicBezTo>
                  <a:cubicBezTo>
                    <a:pt x="161" y="198"/>
                    <a:pt x="250" y="133"/>
                    <a:pt x="333" y="133"/>
                  </a:cubicBezTo>
                  <a:cubicBezTo>
                    <a:pt x="405" y="133"/>
                    <a:pt x="471" y="150"/>
                    <a:pt x="518" y="208"/>
                  </a:cubicBezTo>
                  <a:cubicBezTo>
                    <a:pt x="633" y="351"/>
                    <a:pt x="504" y="457"/>
                    <a:pt x="413" y="565"/>
                  </a:cubicBezTo>
                  <a:cubicBezTo>
                    <a:pt x="363" y="624"/>
                    <a:pt x="326" y="695"/>
                    <a:pt x="340" y="772"/>
                  </a:cubicBezTo>
                  <a:cubicBezTo>
                    <a:pt x="345" y="804"/>
                    <a:pt x="378" y="843"/>
                    <a:pt x="418" y="825"/>
                  </a:cubicBezTo>
                  <a:cubicBezTo>
                    <a:pt x="431" y="819"/>
                    <a:pt x="440" y="809"/>
                    <a:pt x="447" y="796"/>
                  </a:cubicBezTo>
                </a:path>
              </a:pathLst>
            </a:custGeom>
            <a:solidFill>
              <a:srgbClr val="90C9D5"/>
            </a:solidFill>
            <a:ln>
              <a:noFill/>
            </a:ln>
          </p:spPr>
          <p:txBody>
            <a:bodyPr vert="horz" wrap="square" lIns="91440" tIns="45720" rIns="91440" bIns="45720" numCol="1" anchor="t" anchorCtr="0" compatLnSpc="1"/>
            <a:lstStyle/>
            <a:p>
              <a:endParaRPr lang="zh-CN" altLang="en-US" b="1">
                <a:cs typeface="Calibri" panose="020F0502020204030204" charset="0"/>
              </a:endParaRPr>
            </a:p>
          </p:txBody>
        </p:sp>
        <p:sp>
          <p:nvSpPr>
            <p:cNvPr id="43" name="Freeform 9"/>
            <p:cNvSpPr/>
            <p:nvPr/>
          </p:nvSpPr>
          <p:spPr bwMode="auto">
            <a:xfrm>
              <a:off x="1649413" y="466725"/>
              <a:ext cx="1500188" cy="1755775"/>
            </a:xfrm>
            <a:custGeom>
              <a:avLst/>
              <a:gdLst>
                <a:gd name="T0" fmla="*/ 254 w 768"/>
                <a:gd name="T1" fmla="*/ 0 h 899"/>
                <a:gd name="T2" fmla="*/ 168 w 768"/>
                <a:gd name="T3" fmla="*/ 37 h 899"/>
                <a:gd name="T4" fmla="*/ 21 w 768"/>
                <a:gd name="T5" fmla="*/ 224 h 899"/>
                <a:gd name="T6" fmla="*/ 16 w 768"/>
                <a:gd name="T7" fmla="*/ 381 h 899"/>
                <a:gd name="T8" fmla="*/ 44 w 768"/>
                <a:gd name="T9" fmla="*/ 431 h 899"/>
                <a:gd name="T10" fmla="*/ 127 w 768"/>
                <a:gd name="T11" fmla="*/ 428 h 899"/>
                <a:gd name="T12" fmla="*/ 156 w 768"/>
                <a:gd name="T13" fmla="*/ 273 h 899"/>
                <a:gd name="T14" fmla="*/ 356 w 768"/>
                <a:gd name="T15" fmla="*/ 110 h 899"/>
                <a:gd name="T16" fmla="*/ 553 w 768"/>
                <a:gd name="T17" fmla="*/ 193 h 899"/>
                <a:gd name="T18" fmla="*/ 441 w 768"/>
                <a:gd name="T19" fmla="*/ 590 h 899"/>
                <a:gd name="T20" fmla="*/ 363 w 768"/>
                <a:gd name="T21" fmla="*/ 819 h 899"/>
                <a:gd name="T22" fmla="*/ 446 w 768"/>
                <a:gd name="T23" fmla="*/ 879 h 899"/>
                <a:gd name="T24" fmla="*/ 477 w 768"/>
                <a:gd name="T25" fmla="*/ 846 h 899"/>
                <a:gd name="T26" fmla="*/ 565 w 768"/>
                <a:gd name="T27" fmla="*/ 634 h 899"/>
                <a:gd name="T28" fmla="*/ 701 w 768"/>
                <a:gd name="T29" fmla="*/ 440 h 899"/>
                <a:gd name="T30" fmla="*/ 551 w 768"/>
                <a:gd name="T31" fmla="*/ 24 h 899"/>
                <a:gd name="T32" fmla="*/ 505 w 768"/>
                <a:gd name="T33" fmla="*/ 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8" h="899">
                  <a:moveTo>
                    <a:pt x="254" y="0"/>
                  </a:moveTo>
                  <a:cubicBezTo>
                    <a:pt x="223" y="9"/>
                    <a:pt x="194" y="21"/>
                    <a:pt x="168" y="37"/>
                  </a:cubicBezTo>
                  <a:cubicBezTo>
                    <a:pt x="99" y="76"/>
                    <a:pt x="47" y="150"/>
                    <a:pt x="21" y="224"/>
                  </a:cubicBezTo>
                  <a:cubicBezTo>
                    <a:pt x="3" y="274"/>
                    <a:pt x="0" y="330"/>
                    <a:pt x="16" y="381"/>
                  </a:cubicBezTo>
                  <a:cubicBezTo>
                    <a:pt x="21" y="400"/>
                    <a:pt x="30" y="418"/>
                    <a:pt x="44" y="431"/>
                  </a:cubicBezTo>
                  <a:cubicBezTo>
                    <a:pt x="70" y="456"/>
                    <a:pt x="103" y="453"/>
                    <a:pt x="127" y="428"/>
                  </a:cubicBezTo>
                  <a:cubicBezTo>
                    <a:pt x="175" y="376"/>
                    <a:pt x="145" y="336"/>
                    <a:pt x="156" y="273"/>
                  </a:cubicBezTo>
                  <a:cubicBezTo>
                    <a:pt x="172" y="182"/>
                    <a:pt x="267" y="110"/>
                    <a:pt x="356" y="110"/>
                  </a:cubicBezTo>
                  <a:cubicBezTo>
                    <a:pt x="433" y="110"/>
                    <a:pt x="503" y="129"/>
                    <a:pt x="553" y="193"/>
                  </a:cubicBezTo>
                  <a:cubicBezTo>
                    <a:pt x="676" y="352"/>
                    <a:pt x="538" y="470"/>
                    <a:pt x="441" y="590"/>
                  </a:cubicBezTo>
                  <a:cubicBezTo>
                    <a:pt x="387" y="655"/>
                    <a:pt x="349" y="734"/>
                    <a:pt x="363" y="819"/>
                  </a:cubicBezTo>
                  <a:cubicBezTo>
                    <a:pt x="369" y="855"/>
                    <a:pt x="404" y="899"/>
                    <a:pt x="446" y="879"/>
                  </a:cubicBezTo>
                  <a:cubicBezTo>
                    <a:pt x="460" y="872"/>
                    <a:pt x="470" y="860"/>
                    <a:pt x="477" y="846"/>
                  </a:cubicBezTo>
                  <a:cubicBezTo>
                    <a:pt x="491" y="817"/>
                    <a:pt x="461" y="753"/>
                    <a:pt x="565" y="634"/>
                  </a:cubicBezTo>
                  <a:cubicBezTo>
                    <a:pt x="608" y="585"/>
                    <a:pt x="677" y="501"/>
                    <a:pt x="701" y="440"/>
                  </a:cubicBezTo>
                  <a:cubicBezTo>
                    <a:pt x="768" y="273"/>
                    <a:pt x="697" y="102"/>
                    <a:pt x="551" y="24"/>
                  </a:cubicBezTo>
                  <a:cubicBezTo>
                    <a:pt x="536" y="16"/>
                    <a:pt x="521" y="9"/>
                    <a:pt x="505" y="4"/>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4" name="Freeform 10"/>
            <p:cNvSpPr/>
            <p:nvPr/>
          </p:nvSpPr>
          <p:spPr bwMode="auto">
            <a:xfrm>
              <a:off x="2252663" y="428625"/>
              <a:ext cx="261938" cy="14287"/>
            </a:xfrm>
            <a:custGeom>
              <a:avLst/>
              <a:gdLst>
                <a:gd name="T0" fmla="*/ 134 w 134"/>
                <a:gd name="T1" fmla="*/ 7 h 7"/>
                <a:gd name="T2" fmla="*/ 0 w 134"/>
                <a:gd name="T3" fmla="*/ 7 h 7"/>
              </a:gdLst>
              <a:ahLst/>
              <a:cxnLst>
                <a:cxn ang="0">
                  <a:pos x="T0" y="T1"/>
                </a:cxn>
                <a:cxn ang="0">
                  <a:pos x="T2" y="T3"/>
                </a:cxn>
              </a:cxnLst>
              <a:rect l="0" t="0" r="r" b="b"/>
              <a:pathLst>
                <a:path w="134" h="7">
                  <a:moveTo>
                    <a:pt x="134" y="7"/>
                  </a:moveTo>
                  <a:cubicBezTo>
                    <a:pt x="90" y="0"/>
                    <a:pt x="45" y="0"/>
                    <a:pt x="0" y="7"/>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5" name="Oval 11"/>
            <p:cNvSpPr>
              <a:spLocks noChangeArrowheads="1"/>
            </p:cNvSpPr>
            <p:nvPr/>
          </p:nvSpPr>
          <p:spPr bwMode="auto">
            <a:xfrm>
              <a:off x="2176463" y="2359025"/>
              <a:ext cx="481013" cy="479425"/>
            </a:xfrm>
            <a:prstGeom prst="ellipse">
              <a:avLst/>
            </a:pr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6" name="Freeform 12"/>
            <p:cNvSpPr/>
            <p:nvPr/>
          </p:nvSpPr>
          <p:spPr bwMode="auto">
            <a:xfrm>
              <a:off x="3289301" y="2328863"/>
              <a:ext cx="473075" cy="525462"/>
            </a:xfrm>
            <a:custGeom>
              <a:avLst/>
              <a:gdLst>
                <a:gd name="T0" fmla="*/ 224 w 242"/>
                <a:gd name="T1" fmla="*/ 164 h 269"/>
                <a:gd name="T2" fmla="*/ 154 w 242"/>
                <a:gd name="T3" fmla="*/ 16 h 269"/>
                <a:gd name="T4" fmla="*/ 18 w 242"/>
                <a:gd name="T5" fmla="*/ 105 h 269"/>
                <a:gd name="T6" fmla="*/ 87 w 242"/>
                <a:gd name="T7" fmla="*/ 253 h 269"/>
                <a:gd name="T8" fmla="*/ 224 w 242"/>
                <a:gd name="T9" fmla="*/ 164 h 269"/>
              </a:gdLst>
              <a:ahLst/>
              <a:cxnLst>
                <a:cxn ang="0">
                  <a:pos x="T0" y="T1"/>
                </a:cxn>
                <a:cxn ang="0">
                  <a:pos x="T2" y="T3"/>
                </a:cxn>
                <a:cxn ang="0">
                  <a:pos x="T4" y="T5"/>
                </a:cxn>
                <a:cxn ang="0">
                  <a:pos x="T6" y="T7"/>
                </a:cxn>
                <a:cxn ang="0">
                  <a:pos x="T8" y="T9"/>
                </a:cxn>
              </a:cxnLst>
              <a:rect l="0" t="0" r="r" b="b"/>
              <a:pathLst>
                <a:path w="242" h="269">
                  <a:moveTo>
                    <a:pt x="224" y="164"/>
                  </a:moveTo>
                  <a:cubicBezTo>
                    <a:pt x="242" y="98"/>
                    <a:pt x="211" y="32"/>
                    <a:pt x="154" y="16"/>
                  </a:cubicBezTo>
                  <a:cubicBezTo>
                    <a:pt x="98" y="0"/>
                    <a:pt x="37" y="40"/>
                    <a:pt x="18" y="105"/>
                  </a:cubicBezTo>
                  <a:cubicBezTo>
                    <a:pt x="0" y="171"/>
                    <a:pt x="31" y="237"/>
                    <a:pt x="87" y="253"/>
                  </a:cubicBezTo>
                  <a:cubicBezTo>
                    <a:pt x="144" y="269"/>
                    <a:pt x="205" y="229"/>
                    <a:pt x="224" y="164"/>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7" name="Freeform 13"/>
            <p:cNvSpPr/>
            <p:nvPr/>
          </p:nvSpPr>
          <p:spPr bwMode="auto">
            <a:xfrm>
              <a:off x="3251201" y="2308225"/>
              <a:ext cx="331788" cy="503237"/>
            </a:xfrm>
            <a:custGeom>
              <a:avLst/>
              <a:gdLst>
                <a:gd name="T0" fmla="*/ 152 w 170"/>
                <a:gd name="T1" fmla="*/ 148 h 257"/>
                <a:gd name="T2" fmla="*/ 118 w 170"/>
                <a:gd name="T3" fmla="*/ 10 h 257"/>
                <a:gd name="T4" fmla="*/ 18 w 170"/>
                <a:gd name="T5" fmla="*/ 110 h 257"/>
                <a:gd name="T6" fmla="*/ 51 w 170"/>
                <a:gd name="T7" fmla="*/ 247 h 257"/>
                <a:gd name="T8" fmla="*/ 152 w 170"/>
                <a:gd name="T9" fmla="*/ 148 h 257"/>
              </a:gdLst>
              <a:ahLst/>
              <a:cxnLst>
                <a:cxn ang="0">
                  <a:pos x="T0" y="T1"/>
                </a:cxn>
                <a:cxn ang="0">
                  <a:pos x="T2" y="T3"/>
                </a:cxn>
                <a:cxn ang="0">
                  <a:pos x="T4" y="T5"/>
                </a:cxn>
                <a:cxn ang="0">
                  <a:pos x="T6" y="T7"/>
                </a:cxn>
                <a:cxn ang="0">
                  <a:pos x="T8" y="T9"/>
                </a:cxn>
              </a:cxnLst>
              <a:rect l="0" t="0" r="r" b="b"/>
              <a:pathLst>
                <a:path w="170" h="257">
                  <a:moveTo>
                    <a:pt x="152" y="148"/>
                  </a:moveTo>
                  <a:cubicBezTo>
                    <a:pt x="170" y="82"/>
                    <a:pt x="155" y="21"/>
                    <a:pt x="118" y="10"/>
                  </a:cubicBezTo>
                  <a:cubicBezTo>
                    <a:pt x="81" y="0"/>
                    <a:pt x="37" y="44"/>
                    <a:pt x="18" y="110"/>
                  </a:cubicBezTo>
                  <a:cubicBezTo>
                    <a:pt x="0" y="175"/>
                    <a:pt x="15" y="237"/>
                    <a:pt x="51" y="247"/>
                  </a:cubicBezTo>
                  <a:cubicBezTo>
                    <a:pt x="88" y="257"/>
                    <a:pt x="133" y="213"/>
                    <a:pt x="152" y="148"/>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8" name="Freeform 14"/>
            <p:cNvSpPr/>
            <p:nvPr/>
          </p:nvSpPr>
          <p:spPr bwMode="auto">
            <a:xfrm>
              <a:off x="3238501" y="434975"/>
              <a:ext cx="1433513" cy="1768475"/>
            </a:xfrm>
            <a:custGeom>
              <a:avLst/>
              <a:gdLst>
                <a:gd name="T0" fmla="*/ 309 w 734"/>
                <a:gd name="T1" fmla="*/ 874 h 905"/>
                <a:gd name="T2" fmla="*/ 448 w 734"/>
                <a:gd name="T3" fmla="*/ 699 h 905"/>
                <a:gd name="T4" fmla="*/ 627 w 734"/>
                <a:gd name="T5" fmla="*/ 552 h 905"/>
                <a:gd name="T6" fmla="*/ 597 w 734"/>
                <a:gd name="T7" fmla="*/ 120 h 905"/>
                <a:gd name="T8" fmla="*/ 235 w 734"/>
                <a:gd name="T9" fmla="*/ 31 h 905"/>
                <a:gd name="T10" fmla="*/ 48 w 734"/>
                <a:gd name="T11" fmla="*/ 168 h 905"/>
                <a:gd name="T12" fmla="*/ 1 w 734"/>
                <a:gd name="T13" fmla="*/ 315 h 905"/>
                <a:gd name="T14" fmla="*/ 14 w 734"/>
                <a:gd name="T15" fmla="*/ 369 h 905"/>
                <a:gd name="T16" fmla="*/ 92 w 734"/>
                <a:gd name="T17" fmla="*/ 388 h 905"/>
                <a:gd name="T18" fmla="*/ 161 w 734"/>
                <a:gd name="T19" fmla="*/ 250 h 905"/>
                <a:gd name="T20" fmla="*/ 392 w 734"/>
                <a:gd name="T21" fmla="*/ 150 h 905"/>
                <a:gd name="T22" fmla="*/ 554 w 734"/>
                <a:gd name="T23" fmla="*/ 280 h 905"/>
                <a:gd name="T24" fmla="*/ 343 w 734"/>
                <a:gd name="T25" fmla="*/ 624 h 905"/>
                <a:gd name="T26" fmla="*/ 209 w 734"/>
                <a:gd name="T27" fmla="*/ 819 h 905"/>
                <a:gd name="T28" fmla="*/ 271 w 734"/>
                <a:gd name="T29" fmla="*/ 897 h 905"/>
                <a:gd name="T30" fmla="*/ 309 w 734"/>
                <a:gd name="T31" fmla="*/ 874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4" h="905">
                  <a:moveTo>
                    <a:pt x="309" y="874"/>
                  </a:moveTo>
                  <a:cubicBezTo>
                    <a:pt x="330" y="851"/>
                    <a:pt x="319" y="783"/>
                    <a:pt x="448" y="699"/>
                  </a:cubicBezTo>
                  <a:cubicBezTo>
                    <a:pt x="501" y="664"/>
                    <a:pt x="588" y="603"/>
                    <a:pt x="627" y="552"/>
                  </a:cubicBezTo>
                  <a:cubicBezTo>
                    <a:pt x="734" y="413"/>
                    <a:pt x="713" y="233"/>
                    <a:pt x="597" y="120"/>
                  </a:cubicBezTo>
                  <a:cubicBezTo>
                    <a:pt x="507" y="33"/>
                    <a:pt x="357" y="0"/>
                    <a:pt x="235" y="31"/>
                  </a:cubicBezTo>
                  <a:cubicBezTo>
                    <a:pt x="160" y="50"/>
                    <a:pt x="92" y="105"/>
                    <a:pt x="48" y="168"/>
                  </a:cubicBezTo>
                  <a:cubicBezTo>
                    <a:pt x="18" y="211"/>
                    <a:pt x="0" y="263"/>
                    <a:pt x="1" y="315"/>
                  </a:cubicBezTo>
                  <a:cubicBezTo>
                    <a:pt x="1" y="334"/>
                    <a:pt x="5" y="353"/>
                    <a:pt x="14" y="369"/>
                  </a:cubicBezTo>
                  <a:cubicBezTo>
                    <a:pt x="32" y="399"/>
                    <a:pt x="63" y="406"/>
                    <a:pt x="92" y="388"/>
                  </a:cubicBezTo>
                  <a:cubicBezTo>
                    <a:pt x="151" y="353"/>
                    <a:pt x="134" y="306"/>
                    <a:pt x="161" y="250"/>
                  </a:cubicBezTo>
                  <a:cubicBezTo>
                    <a:pt x="200" y="169"/>
                    <a:pt x="309" y="127"/>
                    <a:pt x="392" y="150"/>
                  </a:cubicBezTo>
                  <a:cubicBezTo>
                    <a:pt x="463" y="170"/>
                    <a:pt x="524" y="207"/>
                    <a:pt x="554" y="280"/>
                  </a:cubicBezTo>
                  <a:cubicBezTo>
                    <a:pt x="627" y="463"/>
                    <a:pt x="466" y="537"/>
                    <a:pt x="343" y="624"/>
                  </a:cubicBezTo>
                  <a:cubicBezTo>
                    <a:pt x="276" y="671"/>
                    <a:pt x="219" y="735"/>
                    <a:pt x="209" y="819"/>
                  </a:cubicBezTo>
                  <a:cubicBezTo>
                    <a:pt x="205" y="854"/>
                    <a:pt x="226" y="905"/>
                    <a:pt x="271" y="897"/>
                  </a:cubicBezTo>
                  <a:cubicBezTo>
                    <a:pt x="286" y="895"/>
                    <a:pt x="299" y="886"/>
                    <a:pt x="309" y="874"/>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49" name="Freeform 15"/>
            <p:cNvSpPr/>
            <p:nvPr/>
          </p:nvSpPr>
          <p:spPr bwMode="auto">
            <a:xfrm>
              <a:off x="3170238" y="407988"/>
              <a:ext cx="1381125" cy="1630362"/>
            </a:xfrm>
            <a:custGeom>
              <a:avLst/>
              <a:gdLst>
                <a:gd name="T0" fmla="*/ 304 w 707"/>
                <a:gd name="T1" fmla="*/ 808 h 835"/>
                <a:gd name="T2" fmla="*/ 435 w 707"/>
                <a:gd name="T3" fmla="*/ 647 h 835"/>
                <a:gd name="T4" fmla="*/ 606 w 707"/>
                <a:gd name="T5" fmla="*/ 514 h 835"/>
                <a:gd name="T6" fmla="*/ 573 w 707"/>
                <a:gd name="T7" fmla="*/ 114 h 835"/>
                <a:gd name="T8" fmla="*/ 223 w 707"/>
                <a:gd name="T9" fmla="*/ 28 h 835"/>
                <a:gd name="T10" fmla="*/ 45 w 707"/>
                <a:gd name="T11" fmla="*/ 153 h 835"/>
                <a:gd name="T12" fmla="*/ 2 w 707"/>
                <a:gd name="T13" fmla="*/ 288 h 835"/>
                <a:gd name="T14" fmla="*/ 15 w 707"/>
                <a:gd name="T15" fmla="*/ 338 h 835"/>
                <a:gd name="T16" fmla="*/ 91 w 707"/>
                <a:gd name="T17" fmla="*/ 356 h 835"/>
                <a:gd name="T18" fmla="*/ 155 w 707"/>
                <a:gd name="T19" fmla="*/ 230 h 835"/>
                <a:gd name="T20" fmla="*/ 375 w 707"/>
                <a:gd name="T21" fmla="*/ 139 h 835"/>
                <a:gd name="T22" fmla="*/ 532 w 707"/>
                <a:gd name="T23" fmla="*/ 262 h 835"/>
                <a:gd name="T24" fmla="*/ 334 w 707"/>
                <a:gd name="T25" fmla="*/ 577 h 835"/>
                <a:gd name="T26" fmla="*/ 207 w 707"/>
                <a:gd name="T27" fmla="*/ 756 h 835"/>
                <a:gd name="T28" fmla="*/ 268 w 707"/>
                <a:gd name="T29" fmla="*/ 829 h 835"/>
                <a:gd name="T30" fmla="*/ 304 w 707"/>
                <a:gd name="T31" fmla="*/ 808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7" h="835">
                  <a:moveTo>
                    <a:pt x="304" y="808"/>
                  </a:moveTo>
                  <a:cubicBezTo>
                    <a:pt x="324" y="787"/>
                    <a:pt x="313" y="724"/>
                    <a:pt x="435" y="647"/>
                  </a:cubicBezTo>
                  <a:cubicBezTo>
                    <a:pt x="486" y="616"/>
                    <a:pt x="569" y="561"/>
                    <a:pt x="606" y="514"/>
                  </a:cubicBezTo>
                  <a:cubicBezTo>
                    <a:pt x="707" y="386"/>
                    <a:pt x="685" y="219"/>
                    <a:pt x="573" y="114"/>
                  </a:cubicBezTo>
                  <a:cubicBezTo>
                    <a:pt x="485" y="32"/>
                    <a:pt x="340" y="0"/>
                    <a:pt x="223" y="28"/>
                  </a:cubicBezTo>
                  <a:cubicBezTo>
                    <a:pt x="152" y="44"/>
                    <a:pt x="87" y="95"/>
                    <a:pt x="45" y="153"/>
                  </a:cubicBezTo>
                  <a:cubicBezTo>
                    <a:pt x="17" y="192"/>
                    <a:pt x="0" y="239"/>
                    <a:pt x="2" y="288"/>
                  </a:cubicBezTo>
                  <a:cubicBezTo>
                    <a:pt x="3" y="305"/>
                    <a:pt x="6" y="323"/>
                    <a:pt x="15" y="338"/>
                  </a:cubicBezTo>
                  <a:cubicBezTo>
                    <a:pt x="33" y="366"/>
                    <a:pt x="63" y="372"/>
                    <a:pt x="91" y="356"/>
                  </a:cubicBezTo>
                  <a:cubicBezTo>
                    <a:pt x="147" y="324"/>
                    <a:pt x="130" y="281"/>
                    <a:pt x="155" y="230"/>
                  </a:cubicBezTo>
                  <a:cubicBezTo>
                    <a:pt x="191" y="155"/>
                    <a:pt x="295" y="117"/>
                    <a:pt x="375" y="139"/>
                  </a:cubicBezTo>
                  <a:cubicBezTo>
                    <a:pt x="444" y="159"/>
                    <a:pt x="503" y="194"/>
                    <a:pt x="532" y="262"/>
                  </a:cubicBezTo>
                  <a:cubicBezTo>
                    <a:pt x="605" y="431"/>
                    <a:pt x="451" y="498"/>
                    <a:pt x="334" y="577"/>
                  </a:cubicBezTo>
                  <a:cubicBezTo>
                    <a:pt x="270" y="620"/>
                    <a:pt x="216" y="678"/>
                    <a:pt x="207" y="756"/>
                  </a:cubicBezTo>
                  <a:cubicBezTo>
                    <a:pt x="204" y="789"/>
                    <a:pt x="225" y="835"/>
                    <a:pt x="268" y="829"/>
                  </a:cubicBezTo>
                  <a:cubicBezTo>
                    <a:pt x="282" y="827"/>
                    <a:pt x="294" y="819"/>
                    <a:pt x="304" y="808"/>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0" name="Freeform 16"/>
            <p:cNvSpPr/>
            <p:nvPr/>
          </p:nvSpPr>
          <p:spPr bwMode="auto">
            <a:xfrm>
              <a:off x="3067051" y="395288"/>
              <a:ext cx="1455738" cy="1803400"/>
            </a:xfrm>
            <a:custGeom>
              <a:avLst/>
              <a:gdLst>
                <a:gd name="T0" fmla="*/ 588 w 745"/>
                <a:gd name="T1" fmla="*/ 99 h 923"/>
                <a:gd name="T2" fmla="*/ 241 w 745"/>
                <a:gd name="T3" fmla="*/ 29 h 923"/>
                <a:gd name="T4" fmla="*/ 49 w 745"/>
                <a:gd name="T5" fmla="*/ 169 h 923"/>
                <a:gd name="T6" fmla="*/ 1 w 745"/>
                <a:gd name="T7" fmla="*/ 319 h 923"/>
                <a:gd name="T8" fmla="*/ 15 w 745"/>
                <a:gd name="T9" fmla="*/ 375 h 923"/>
                <a:gd name="T10" fmla="*/ 95 w 745"/>
                <a:gd name="T11" fmla="*/ 394 h 923"/>
                <a:gd name="T12" fmla="*/ 166 w 745"/>
                <a:gd name="T13" fmla="*/ 254 h 923"/>
                <a:gd name="T14" fmla="*/ 402 w 745"/>
                <a:gd name="T15" fmla="*/ 151 h 923"/>
                <a:gd name="T16" fmla="*/ 569 w 745"/>
                <a:gd name="T17" fmla="*/ 285 h 923"/>
                <a:gd name="T18" fmla="*/ 354 w 745"/>
                <a:gd name="T19" fmla="*/ 635 h 923"/>
                <a:gd name="T20" fmla="*/ 216 w 745"/>
                <a:gd name="T21" fmla="*/ 835 h 923"/>
                <a:gd name="T22" fmla="*/ 280 w 745"/>
                <a:gd name="T23" fmla="*/ 915 h 923"/>
                <a:gd name="T24" fmla="*/ 319 w 745"/>
                <a:gd name="T25" fmla="*/ 892 h 923"/>
                <a:gd name="T26" fmla="*/ 461 w 745"/>
                <a:gd name="T27" fmla="*/ 712 h 923"/>
                <a:gd name="T28" fmla="*/ 645 w 745"/>
                <a:gd name="T29" fmla="*/ 563 h 923"/>
                <a:gd name="T30" fmla="*/ 644 w 745"/>
                <a:gd name="T31" fmla="*/ 15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5" h="923">
                  <a:moveTo>
                    <a:pt x="588" y="99"/>
                  </a:moveTo>
                  <a:cubicBezTo>
                    <a:pt x="494" y="26"/>
                    <a:pt x="355" y="0"/>
                    <a:pt x="241" y="29"/>
                  </a:cubicBezTo>
                  <a:cubicBezTo>
                    <a:pt x="165" y="49"/>
                    <a:pt x="94" y="105"/>
                    <a:pt x="49" y="169"/>
                  </a:cubicBezTo>
                  <a:cubicBezTo>
                    <a:pt x="18" y="213"/>
                    <a:pt x="0" y="266"/>
                    <a:pt x="1" y="319"/>
                  </a:cubicBezTo>
                  <a:cubicBezTo>
                    <a:pt x="2" y="338"/>
                    <a:pt x="5" y="358"/>
                    <a:pt x="15" y="375"/>
                  </a:cubicBezTo>
                  <a:cubicBezTo>
                    <a:pt x="33" y="406"/>
                    <a:pt x="66" y="412"/>
                    <a:pt x="95" y="394"/>
                  </a:cubicBezTo>
                  <a:cubicBezTo>
                    <a:pt x="156" y="358"/>
                    <a:pt x="138" y="311"/>
                    <a:pt x="166" y="254"/>
                  </a:cubicBezTo>
                  <a:cubicBezTo>
                    <a:pt x="205" y="170"/>
                    <a:pt x="317" y="127"/>
                    <a:pt x="402" y="151"/>
                  </a:cubicBezTo>
                  <a:cubicBezTo>
                    <a:pt x="476" y="172"/>
                    <a:pt x="539" y="210"/>
                    <a:pt x="569" y="285"/>
                  </a:cubicBezTo>
                  <a:cubicBezTo>
                    <a:pt x="645" y="471"/>
                    <a:pt x="479" y="547"/>
                    <a:pt x="354" y="635"/>
                  </a:cubicBezTo>
                  <a:cubicBezTo>
                    <a:pt x="284" y="684"/>
                    <a:pt x="226" y="749"/>
                    <a:pt x="216" y="835"/>
                  </a:cubicBezTo>
                  <a:cubicBezTo>
                    <a:pt x="212" y="871"/>
                    <a:pt x="233" y="923"/>
                    <a:pt x="280" y="915"/>
                  </a:cubicBezTo>
                  <a:cubicBezTo>
                    <a:pt x="295" y="913"/>
                    <a:pt x="308" y="904"/>
                    <a:pt x="319" y="892"/>
                  </a:cubicBezTo>
                  <a:cubicBezTo>
                    <a:pt x="340" y="868"/>
                    <a:pt x="329" y="798"/>
                    <a:pt x="461" y="712"/>
                  </a:cubicBezTo>
                  <a:cubicBezTo>
                    <a:pt x="515" y="677"/>
                    <a:pt x="605" y="615"/>
                    <a:pt x="645" y="563"/>
                  </a:cubicBezTo>
                  <a:cubicBezTo>
                    <a:pt x="745" y="433"/>
                    <a:pt x="736" y="269"/>
                    <a:pt x="644" y="154"/>
                  </a:cubicBezTo>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1" name="Freeform 17"/>
            <p:cNvSpPr/>
            <p:nvPr/>
          </p:nvSpPr>
          <p:spPr bwMode="auto">
            <a:xfrm>
              <a:off x="3133726" y="2289175"/>
              <a:ext cx="534988" cy="533400"/>
            </a:xfrm>
            <a:custGeom>
              <a:avLst/>
              <a:gdLst>
                <a:gd name="T0" fmla="*/ 255 w 274"/>
                <a:gd name="T1" fmla="*/ 170 h 273"/>
                <a:gd name="T2" fmla="*/ 170 w 274"/>
                <a:gd name="T3" fmla="*/ 18 h 273"/>
                <a:gd name="T4" fmla="*/ 19 w 274"/>
                <a:gd name="T5" fmla="*/ 103 h 273"/>
                <a:gd name="T6" fmla="*/ 103 w 274"/>
                <a:gd name="T7" fmla="*/ 255 h 273"/>
                <a:gd name="T8" fmla="*/ 255 w 274"/>
                <a:gd name="T9" fmla="*/ 170 h 273"/>
              </a:gdLst>
              <a:ahLst/>
              <a:cxnLst>
                <a:cxn ang="0">
                  <a:pos x="T0" y="T1"/>
                </a:cxn>
                <a:cxn ang="0">
                  <a:pos x="T2" y="T3"/>
                </a:cxn>
                <a:cxn ang="0">
                  <a:pos x="T4" y="T5"/>
                </a:cxn>
                <a:cxn ang="0">
                  <a:pos x="T6" y="T7"/>
                </a:cxn>
                <a:cxn ang="0">
                  <a:pos x="T8" y="T9"/>
                </a:cxn>
              </a:cxnLst>
              <a:rect l="0" t="0" r="r" b="b"/>
              <a:pathLst>
                <a:path w="274" h="273">
                  <a:moveTo>
                    <a:pt x="255" y="170"/>
                  </a:moveTo>
                  <a:cubicBezTo>
                    <a:pt x="274" y="105"/>
                    <a:pt x="236" y="37"/>
                    <a:pt x="170" y="18"/>
                  </a:cubicBezTo>
                  <a:cubicBezTo>
                    <a:pt x="105" y="0"/>
                    <a:pt x="37" y="38"/>
                    <a:pt x="19" y="103"/>
                  </a:cubicBezTo>
                  <a:cubicBezTo>
                    <a:pt x="0" y="168"/>
                    <a:pt x="38" y="236"/>
                    <a:pt x="103" y="255"/>
                  </a:cubicBezTo>
                  <a:cubicBezTo>
                    <a:pt x="169" y="273"/>
                    <a:pt x="237" y="235"/>
                    <a:pt x="255" y="170"/>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2" name="Freeform 18"/>
            <p:cNvSpPr/>
            <p:nvPr/>
          </p:nvSpPr>
          <p:spPr bwMode="auto">
            <a:xfrm>
              <a:off x="1698626" y="2219325"/>
              <a:ext cx="282575" cy="300037"/>
            </a:xfrm>
            <a:custGeom>
              <a:avLst/>
              <a:gdLst>
                <a:gd name="T0" fmla="*/ 121 w 145"/>
                <a:gd name="T1" fmla="*/ 39 h 154"/>
                <a:gd name="T2" fmla="*/ 29 w 145"/>
                <a:gd name="T3" fmla="*/ 21 h 154"/>
                <a:gd name="T4" fmla="*/ 24 w 145"/>
                <a:gd name="T5" fmla="*/ 115 h 154"/>
                <a:gd name="T6" fmla="*/ 116 w 145"/>
                <a:gd name="T7" fmla="*/ 133 h 154"/>
                <a:gd name="T8" fmla="*/ 121 w 145"/>
                <a:gd name="T9" fmla="*/ 39 h 154"/>
              </a:gdLst>
              <a:ahLst/>
              <a:cxnLst>
                <a:cxn ang="0">
                  <a:pos x="T0" y="T1"/>
                </a:cxn>
                <a:cxn ang="0">
                  <a:pos x="T2" y="T3"/>
                </a:cxn>
                <a:cxn ang="0">
                  <a:pos x="T4" y="T5"/>
                </a:cxn>
                <a:cxn ang="0">
                  <a:pos x="T6" y="T7"/>
                </a:cxn>
                <a:cxn ang="0">
                  <a:pos x="T8" y="T9"/>
                </a:cxn>
              </a:cxnLst>
              <a:rect l="0" t="0" r="r" b="b"/>
              <a:pathLst>
                <a:path w="145" h="154">
                  <a:moveTo>
                    <a:pt x="121" y="39"/>
                  </a:moveTo>
                  <a:cubicBezTo>
                    <a:pt x="97" y="9"/>
                    <a:pt x="56" y="0"/>
                    <a:pt x="29" y="21"/>
                  </a:cubicBezTo>
                  <a:cubicBezTo>
                    <a:pt x="2" y="42"/>
                    <a:pt x="0" y="84"/>
                    <a:pt x="24" y="115"/>
                  </a:cubicBezTo>
                  <a:cubicBezTo>
                    <a:pt x="48" y="146"/>
                    <a:pt x="89" y="154"/>
                    <a:pt x="116" y="133"/>
                  </a:cubicBezTo>
                  <a:cubicBezTo>
                    <a:pt x="143" y="112"/>
                    <a:pt x="145" y="70"/>
                    <a:pt x="121" y="39"/>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3" name="Freeform 19"/>
            <p:cNvSpPr/>
            <p:nvPr/>
          </p:nvSpPr>
          <p:spPr bwMode="auto">
            <a:xfrm>
              <a:off x="1668463" y="2273300"/>
              <a:ext cx="238125" cy="271462"/>
            </a:xfrm>
            <a:custGeom>
              <a:avLst/>
              <a:gdLst>
                <a:gd name="T0" fmla="*/ 92 w 122"/>
                <a:gd name="T1" fmla="*/ 45 h 139"/>
                <a:gd name="T2" fmla="*/ 17 w 122"/>
                <a:gd name="T3" fmla="*/ 14 h 139"/>
                <a:gd name="T4" fmla="*/ 29 w 122"/>
                <a:gd name="T5" fmla="*/ 94 h 139"/>
                <a:gd name="T6" fmla="*/ 104 w 122"/>
                <a:gd name="T7" fmla="*/ 126 h 139"/>
                <a:gd name="T8" fmla="*/ 92 w 122"/>
                <a:gd name="T9" fmla="*/ 45 h 139"/>
              </a:gdLst>
              <a:ahLst/>
              <a:cxnLst>
                <a:cxn ang="0">
                  <a:pos x="T0" y="T1"/>
                </a:cxn>
                <a:cxn ang="0">
                  <a:pos x="T2" y="T3"/>
                </a:cxn>
                <a:cxn ang="0">
                  <a:pos x="T4" y="T5"/>
                </a:cxn>
                <a:cxn ang="0">
                  <a:pos x="T6" y="T7"/>
                </a:cxn>
                <a:cxn ang="0">
                  <a:pos x="T8" y="T9"/>
                </a:cxn>
              </a:cxnLst>
              <a:rect l="0" t="0" r="r" b="b"/>
              <a:pathLst>
                <a:path w="122" h="139">
                  <a:moveTo>
                    <a:pt x="92" y="45"/>
                  </a:moveTo>
                  <a:cubicBezTo>
                    <a:pt x="68" y="14"/>
                    <a:pt x="35" y="0"/>
                    <a:pt x="17" y="14"/>
                  </a:cubicBezTo>
                  <a:cubicBezTo>
                    <a:pt x="0" y="27"/>
                    <a:pt x="5" y="63"/>
                    <a:pt x="29" y="94"/>
                  </a:cubicBezTo>
                  <a:cubicBezTo>
                    <a:pt x="53" y="125"/>
                    <a:pt x="87" y="139"/>
                    <a:pt x="104" y="126"/>
                  </a:cubicBezTo>
                  <a:cubicBezTo>
                    <a:pt x="122" y="112"/>
                    <a:pt x="116" y="76"/>
                    <a:pt x="92" y="45"/>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4" name="Freeform 20"/>
            <p:cNvSpPr/>
            <p:nvPr/>
          </p:nvSpPr>
          <p:spPr bwMode="auto">
            <a:xfrm>
              <a:off x="892176" y="1273175"/>
              <a:ext cx="850900" cy="890587"/>
            </a:xfrm>
            <a:custGeom>
              <a:avLst/>
              <a:gdLst>
                <a:gd name="T0" fmla="*/ 434 w 436"/>
                <a:gd name="T1" fmla="*/ 407 h 456"/>
                <a:gd name="T2" fmla="*/ 400 w 436"/>
                <a:gd name="T3" fmla="*/ 283 h 456"/>
                <a:gd name="T4" fmla="*/ 393 w 436"/>
                <a:gd name="T5" fmla="*/ 149 h 456"/>
                <a:gd name="T6" fmla="*/ 183 w 436"/>
                <a:gd name="T7" fmla="*/ 15 h 456"/>
                <a:gd name="T8" fmla="*/ 17 w 436"/>
                <a:gd name="T9" fmla="*/ 153 h 456"/>
                <a:gd name="T10" fmla="*/ 17 w 436"/>
                <a:gd name="T11" fmla="*/ 287 h 456"/>
                <a:gd name="T12" fmla="*/ 69 w 436"/>
                <a:gd name="T13" fmla="*/ 359 h 456"/>
                <a:gd name="T14" fmla="*/ 99 w 436"/>
                <a:gd name="T15" fmla="*/ 372 h 456"/>
                <a:gd name="T16" fmla="*/ 134 w 436"/>
                <a:gd name="T17" fmla="*/ 342 h 456"/>
                <a:gd name="T18" fmla="*/ 94 w 436"/>
                <a:gd name="T19" fmla="*/ 263 h 456"/>
                <a:gd name="T20" fmla="*/ 126 w 436"/>
                <a:gd name="T21" fmla="*/ 121 h 456"/>
                <a:gd name="T22" fmla="*/ 242 w 436"/>
                <a:gd name="T23" fmla="*/ 90 h 456"/>
                <a:gd name="T24" fmla="*/ 330 w 436"/>
                <a:gd name="T25" fmla="*/ 306 h 456"/>
                <a:gd name="T26" fmla="*/ 375 w 436"/>
                <a:gd name="T27" fmla="*/ 435 h 456"/>
                <a:gd name="T28" fmla="*/ 432 w 436"/>
                <a:gd name="T29" fmla="*/ 433 h 456"/>
                <a:gd name="T30" fmla="*/ 434 w 436"/>
                <a:gd name="T31" fmla="*/ 40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456">
                  <a:moveTo>
                    <a:pt x="434" y="407"/>
                  </a:moveTo>
                  <a:cubicBezTo>
                    <a:pt x="431" y="390"/>
                    <a:pt x="395" y="371"/>
                    <a:pt x="400" y="283"/>
                  </a:cubicBezTo>
                  <a:cubicBezTo>
                    <a:pt x="402" y="246"/>
                    <a:pt x="404" y="185"/>
                    <a:pt x="393" y="149"/>
                  </a:cubicBezTo>
                  <a:cubicBezTo>
                    <a:pt x="365" y="52"/>
                    <a:pt x="274" y="0"/>
                    <a:pt x="183" y="15"/>
                  </a:cubicBezTo>
                  <a:cubicBezTo>
                    <a:pt x="111" y="27"/>
                    <a:pt x="44" y="86"/>
                    <a:pt x="17" y="153"/>
                  </a:cubicBezTo>
                  <a:cubicBezTo>
                    <a:pt x="0" y="194"/>
                    <a:pt x="3" y="245"/>
                    <a:pt x="17" y="287"/>
                  </a:cubicBezTo>
                  <a:cubicBezTo>
                    <a:pt x="26" y="316"/>
                    <a:pt x="44" y="342"/>
                    <a:pt x="69" y="359"/>
                  </a:cubicBezTo>
                  <a:cubicBezTo>
                    <a:pt x="78" y="365"/>
                    <a:pt x="88" y="370"/>
                    <a:pt x="99" y="372"/>
                  </a:cubicBezTo>
                  <a:cubicBezTo>
                    <a:pt x="119" y="374"/>
                    <a:pt x="132" y="361"/>
                    <a:pt x="134" y="342"/>
                  </a:cubicBezTo>
                  <a:cubicBezTo>
                    <a:pt x="138" y="302"/>
                    <a:pt x="111" y="294"/>
                    <a:pt x="94" y="263"/>
                  </a:cubicBezTo>
                  <a:cubicBezTo>
                    <a:pt x="69" y="217"/>
                    <a:pt x="87" y="152"/>
                    <a:pt x="126" y="121"/>
                  </a:cubicBezTo>
                  <a:cubicBezTo>
                    <a:pt x="160" y="95"/>
                    <a:pt x="198" y="79"/>
                    <a:pt x="242" y="90"/>
                  </a:cubicBezTo>
                  <a:cubicBezTo>
                    <a:pt x="352" y="119"/>
                    <a:pt x="331" y="219"/>
                    <a:pt x="330" y="306"/>
                  </a:cubicBezTo>
                  <a:cubicBezTo>
                    <a:pt x="329" y="354"/>
                    <a:pt x="339" y="402"/>
                    <a:pt x="375" y="435"/>
                  </a:cubicBezTo>
                  <a:cubicBezTo>
                    <a:pt x="390" y="449"/>
                    <a:pt x="420" y="456"/>
                    <a:pt x="432" y="433"/>
                  </a:cubicBezTo>
                  <a:cubicBezTo>
                    <a:pt x="436" y="425"/>
                    <a:pt x="436" y="416"/>
                    <a:pt x="434" y="407"/>
                  </a:cubicBezTo>
                </a:path>
              </a:pathLst>
            </a:custGeom>
            <a:solidFill>
              <a:srgbClr val="EB9B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5" name="Freeform 21"/>
            <p:cNvSpPr/>
            <p:nvPr/>
          </p:nvSpPr>
          <p:spPr bwMode="auto">
            <a:xfrm>
              <a:off x="844551" y="1312863"/>
              <a:ext cx="798513" cy="830262"/>
            </a:xfrm>
            <a:custGeom>
              <a:avLst/>
              <a:gdLst>
                <a:gd name="T0" fmla="*/ 407 w 409"/>
                <a:gd name="T1" fmla="*/ 379 h 425"/>
                <a:gd name="T2" fmla="*/ 377 w 409"/>
                <a:gd name="T3" fmla="*/ 263 h 425"/>
                <a:gd name="T4" fmla="*/ 374 w 409"/>
                <a:gd name="T5" fmla="*/ 138 h 425"/>
                <a:gd name="T6" fmla="*/ 177 w 409"/>
                <a:gd name="T7" fmla="*/ 16 h 425"/>
                <a:gd name="T8" fmla="*/ 17 w 409"/>
                <a:gd name="T9" fmla="*/ 149 h 425"/>
                <a:gd name="T10" fmla="*/ 14 w 409"/>
                <a:gd name="T11" fmla="*/ 275 h 425"/>
                <a:gd name="T12" fmla="*/ 62 w 409"/>
                <a:gd name="T13" fmla="*/ 341 h 425"/>
                <a:gd name="T14" fmla="*/ 90 w 409"/>
                <a:gd name="T15" fmla="*/ 352 h 425"/>
                <a:gd name="T16" fmla="*/ 124 w 409"/>
                <a:gd name="T17" fmla="*/ 323 h 425"/>
                <a:gd name="T18" fmla="*/ 88 w 409"/>
                <a:gd name="T19" fmla="*/ 250 h 425"/>
                <a:gd name="T20" fmla="*/ 121 w 409"/>
                <a:gd name="T21" fmla="*/ 117 h 425"/>
                <a:gd name="T22" fmla="*/ 231 w 409"/>
                <a:gd name="T23" fmla="*/ 85 h 425"/>
                <a:gd name="T24" fmla="*/ 310 w 409"/>
                <a:gd name="T25" fmla="*/ 285 h 425"/>
                <a:gd name="T26" fmla="*/ 350 w 409"/>
                <a:gd name="T27" fmla="*/ 406 h 425"/>
                <a:gd name="T28" fmla="*/ 405 w 409"/>
                <a:gd name="T29" fmla="*/ 403 h 425"/>
                <a:gd name="T30" fmla="*/ 407 w 409"/>
                <a:gd name="T31" fmla="*/ 37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9" h="425">
                  <a:moveTo>
                    <a:pt x="407" y="379"/>
                  </a:moveTo>
                  <a:cubicBezTo>
                    <a:pt x="404" y="362"/>
                    <a:pt x="371" y="346"/>
                    <a:pt x="377" y="263"/>
                  </a:cubicBezTo>
                  <a:cubicBezTo>
                    <a:pt x="380" y="228"/>
                    <a:pt x="383" y="171"/>
                    <a:pt x="374" y="138"/>
                  </a:cubicBezTo>
                  <a:cubicBezTo>
                    <a:pt x="349" y="47"/>
                    <a:pt x="264" y="0"/>
                    <a:pt x="177" y="16"/>
                  </a:cubicBezTo>
                  <a:cubicBezTo>
                    <a:pt x="108" y="29"/>
                    <a:pt x="44" y="85"/>
                    <a:pt x="17" y="149"/>
                  </a:cubicBezTo>
                  <a:cubicBezTo>
                    <a:pt x="0" y="188"/>
                    <a:pt x="1" y="235"/>
                    <a:pt x="14" y="275"/>
                  </a:cubicBezTo>
                  <a:cubicBezTo>
                    <a:pt x="23" y="301"/>
                    <a:pt x="39" y="325"/>
                    <a:pt x="62" y="341"/>
                  </a:cubicBezTo>
                  <a:cubicBezTo>
                    <a:pt x="70" y="346"/>
                    <a:pt x="80" y="351"/>
                    <a:pt x="90" y="352"/>
                  </a:cubicBezTo>
                  <a:cubicBezTo>
                    <a:pt x="109" y="353"/>
                    <a:pt x="122" y="341"/>
                    <a:pt x="124" y="323"/>
                  </a:cubicBezTo>
                  <a:cubicBezTo>
                    <a:pt x="129" y="286"/>
                    <a:pt x="103" y="279"/>
                    <a:pt x="88" y="250"/>
                  </a:cubicBezTo>
                  <a:cubicBezTo>
                    <a:pt x="65" y="207"/>
                    <a:pt x="83" y="146"/>
                    <a:pt x="121" y="117"/>
                  </a:cubicBezTo>
                  <a:cubicBezTo>
                    <a:pt x="154" y="91"/>
                    <a:pt x="190" y="76"/>
                    <a:pt x="231" y="85"/>
                  </a:cubicBezTo>
                  <a:cubicBezTo>
                    <a:pt x="335" y="110"/>
                    <a:pt x="314" y="204"/>
                    <a:pt x="310" y="285"/>
                  </a:cubicBezTo>
                  <a:cubicBezTo>
                    <a:pt x="308" y="330"/>
                    <a:pt x="317" y="375"/>
                    <a:pt x="350" y="406"/>
                  </a:cubicBezTo>
                  <a:cubicBezTo>
                    <a:pt x="364" y="419"/>
                    <a:pt x="393" y="425"/>
                    <a:pt x="405" y="403"/>
                  </a:cubicBezTo>
                  <a:cubicBezTo>
                    <a:pt x="409" y="395"/>
                    <a:pt x="409" y="387"/>
                    <a:pt x="407" y="379"/>
                  </a:cubicBezTo>
                </a:path>
              </a:pathLst>
            </a:custGeom>
            <a:solidFill>
              <a:srgbClr val="FFD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6" name="Freeform 22"/>
            <p:cNvSpPr/>
            <p:nvPr/>
          </p:nvSpPr>
          <p:spPr bwMode="auto">
            <a:xfrm>
              <a:off x="817563" y="1323975"/>
              <a:ext cx="871538" cy="912812"/>
            </a:xfrm>
            <a:custGeom>
              <a:avLst/>
              <a:gdLst>
                <a:gd name="T0" fmla="*/ 444 w 446"/>
                <a:gd name="T1" fmla="*/ 417 h 467"/>
                <a:gd name="T2" fmla="*/ 410 w 446"/>
                <a:gd name="T3" fmla="*/ 289 h 467"/>
                <a:gd name="T4" fmla="*/ 403 w 446"/>
                <a:gd name="T5" fmla="*/ 153 h 467"/>
                <a:gd name="T6" fmla="*/ 187 w 446"/>
                <a:gd name="T7" fmla="*/ 16 h 467"/>
                <a:gd name="T8" fmla="*/ 17 w 446"/>
                <a:gd name="T9" fmla="*/ 158 h 467"/>
                <a:gd name="T10" fmla="*/ 16 w 446"/>
                <a:gd name="T11" fmla="*/ 295 h 467"/>
                <a:gd name="T12" fmla="*/ 70 w 446"/>
                <a:gd name="T13" fmla="*/ 369 h 467"/>
                <a:gd name="T14" fmla="*/ 100 w 446"/>
                <a:gd name="T15" fmla="*/ 381 h 467"/>
                <a:gd name="T16" fmla="*/ 137 w 446"/>
                <a:gd name="T17" fmla="*/ 351 h 467"/>
                <a:gd name="T18" fmla="*/ 95 w 446"/>
                <a:gd name="T19" fmla="*/ 270 h 467"/>
                <a:gd name="T20" fmla="*/ 129 w 446"/>
                <a:gd name="T21" fmla="*/ 125 h 467"/>
                <a:gd name="T22" fmla="*/ 248 w 446"/>
                <a:gd name="T23" fmla="*/ 93 h 467"/>
                <a:gd name="T24" fmla="*/ 337 w 446"/>
                <a:gd name="T25" fmla="*/ 313 h 467"/>
                <a:gd name="T26" fmla="*/ 383 w 446"/>
                <a:gd name="T27" fmla="*/ 446 h 467"/>
                <a:gd name="T28" fmla="*/ 442 w 446"/>
                <a:gd name="T29" fmla="*/ 443 h 467"/>
                <a:gd name="T30" fmla="*/ 444 w 446"/>
                <a:gd name="T31" fmla="*/ 41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6" h="467">
                  <a:moveTo>
                    <a:pt x="444" y="417"/>
                  </a:moveTo>
                  <a:cubicBezTo>
                    <a:pt x="441" y="399"/>
                    <a:pt x="404" y="380"/>
                    <a:pt x="410" y="289"/>
                  </a:cubicBezTo>
                  <a:cubicBezTo>
                    <a:pt x="412" y="252"/>
                    <a:pt x="414" y="189"/>
                    <a:pt x="403" y="153"/>
                  </a:cubicBezTo>
                  <a:cubicBezTo>
                    <a:pt x="375" y="53"/>
                    <a:pt x="281" y="0"/>
                    <a:pt x="187" y="16"/>
                  </a:cubicBezTo>
                  <a:cubicBezTo>
                    <a:pt x="113" y="29"/>
                    <a:pt x="45" y="89"/>
                    <a:pt x="17" y="158"/>
                  </a:cubicBezTo>
                  <a:cubicBezTo>
                    <a:pt x="0" y="200"/>
                    <a:pt x="2" y="252"/>
                    <a:pt x="16" y="295"/>
                  </a:cubicBezTo>
                  <a:cubicBezTo>
                    <a:pt x="26" y="324"/>
                    <a:pt x="44" y="351"/>
                    <a:pt x="70" y="369"/>
                  </a:cubicBezTo>
                  <a:cubicBezTo>
                    <a:pt x="79" y="375"/>
                    <a:pt x="89" y="380"/>
                    <a:pt x="100" y="381"/>
                  </a:cubicBezTo>
                  <a:cubicBezTo>
                    <a:pt x="121" y="383"/>
                    <a:pt x="135" y="370"/>
                    <a:pt x="137" y="351"/>
                  </a:cubicBezTo>
                  <a:cubicBezTo>
                    <a:pt x="141" y="310"/>
                    <a:pt x="113" y="302"/>
                    <a:pt x="95" y="270"/>
                  </a:cubicBezTo>
                  <a:cubicBezTo>
                    <a:pt x="70" y="223"/>
                    <a:pt x="88" y="156"/>
                    <a:pt x="129" y="125"/>
                  </a:cubicBezTo>
                  <a:cubicBezTo>
                    <a:pt x="164" y="97"/>
                    <a:pt x="203" y="81"/>
                    <a:pt x="248" y="93"/>
                  </a:cubicBezTo>
                  <a:cubicBezTo>
                    <a:pt x="360" y="122"/>
                    <a:pt x="339" y="224"/>
                    <a:pt x="337" y="313"/>
                  </a:cubicBezTo>
                  <a:cubicBezTo>
                    <a:pt x="336" y="362"/>
                    <a:pt x="346" y="411"/>
                    <a:pt x="383" y="446"/>
                  </a:cubicBezTo>
                  <a:cubicBezTo>
                    <a:pt x="398" y="460"/>
                    <a:pt x="430" y="467"/>
                    <a:pt x="442" y="443"/>
                  </a:cubicBezTo>
                  <a:cubicBezTo>
                    <a:pt x="446" y="435"/>
                    <a:pt x="446" y="426"/>
                    <a:pt x="444" y="417"/>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sp>
          <p:nvSpPr>
            <p:cNvPr id="57" name="Freeform 23"/>
            <p:cNvSpPr/>
            <p:nvPr/>
          </p:nvSpPr>
          <p:spPr bwMode="auto">
            <a:xfrm>
              <a:off x="1624013" y="2259013"/>
              <a:ext cx="312738" cy="312737"/>
            </a:xfrm>
            <a:custGeom>
              <a:avLst/>
              <a:gdLst>
                <a:gd name="T0" fmla="*/ 136 w 160"/>
                <a:gd name="T1" fmla="*/ 36 h 160"/>
                <a:gd name="T2" fmla="*/ 37 w 160"/>
                <a:gd name="T3" fmla="*/ 24 h 160"/>
                <a:gd name="T4" fmla="*/ 24 w 160"/>
                <a:gd name="T5" fmla="*/ 123 h 160"/>
                <a:gd name="T6" fmla="*/ 124 w 160"/>
                <a:gd name="T7" fmla="*/ 136 h 160"/>
                <a:gd name="T8" fmla="*/ 136 w 160"/>
                <a:gd name="T9" fmla="*/ 36 h 160"/>
              </a:gdLst>
              <a:ahLst/>
              <a:cxnLst>
                <a:cxn ang="0">
                  <a:pos x="T0" y="T1"/>
                </a:cxn>
                <a:cxn ang="0">
                  <a:pos x="T2" y="T3"/>
                </a:cxn>
                <a:cxn ang="0">
                  <a:pos x="T4" y="T5"/>
                </a:cxn>
                <a:cxn ang="0">
                  <a:pos x="T6" y="T7"/>
                </a:cxn>
                <a:cxn ang="0">
                  <a:pos x="T8" y="T9"/>
                </a:cxn>
              </a:cxnLst>
              <a:rect l="0" t="0" r="r" b="b"/>
              <a:pathLst>
                <a:path w="160" h="160">
                  <a:moveTo>
                    <a:pt x="136" y="36"/>
                  </a:moveTo>
                  <a:cubicBezTo>
                    <a:pt x="112" y="5"/>
                    <a:pt x="68" y="0"/>
                    <a:pt x="37" y="24"/>
                  </a:cubicBezTo>
                  <a:cubicBezTo>
                    <a:pt x="6" y="48"/>
                    <a:pt x="0" y="92"/>
                    <a:pt x="24" y="123"/>
                  </a:cubicBezTo>
                  <a:cubicBezTo>
                    <a:pt x="48" y="154"/>
                    <a:pt x="93" y="160"/>
                    <a:pt x="124" y="136"/>
                  </a:cubicBezTo>
                  <a:cubicBezTo>
                    <a:pt x="155" y="112"/>
                    <a:pt x="160" y="67"/>
                    <a:pt x="136" y="36"/>
                  </a:cubicBezTo>
                  <a:close/>
                </a:path>
              </a:pathLst>
            </a:custGeom>
            <a:noFill/>
            <a:ln w="936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b="1">
                <a:cs typeface="Calibri" panose="020F0502020204030204" charset="0"/>
              </a:endParaRPr>
            </a:p>
          </p:txBody>
        </p:sp>
      </p:grpSp>
      <p:pic>
        <p:nvPicPr>
          <p:cNvPr id="58" name="图片 57"/>
          <p:cNvPicPr>
            <a:picLocks noChangeAspect="1"/>
          </p:cNvPicPr>
          <p:nvPr/>
        </p:nvPicPr>
        <p:blipFill>
          <a:blip r:embed="rId2"/>
          <a:stretch>
            <a:fillRect/>
          </a:stretch>
        </p:blipFill>
        <p:spPr>
          <a:xfrm>
            <a:off x="5312047" y="3876675"/>
            <a:ext cx="817880" cy="624840"/>
          </a:xfrm>
          <a:prstGeom prst="rect">
            <a:avLst/>
          </a:prstGeom>
        </p:spPr>
      </p:pic>
      <p:pic>
        <p:nvPicPr>
          <p:cNvPr id="59" name="图片 58"/>
          <p:cNvPicPr>
            <a:picLocks noChangeAspect="1"/>
          </p:cNvPicPr>
          <p:nvPr/>
        </p:nvPicPr>
        <p:blipFill>
          <a:blip r:embed="rId3"/>
          <a:stretch>
            <a:fillRect/>
          </a:stretch>
        </p:blipFill>
        <p:spPr>
          <a:xfrm>
            <a:off x="5312047" y="2075815"/>
            <a:ext cx="995045" cy="525145"/>
          </a:xfrm>
          <a:prstGeom prst="rect">
            <a:avLst/>
          </a:prstGeom>
        </p:spPr>
      </p:pic>
      <p:pic>
        <p:nvPicPr>
          <p:cNvPr id="60" name="图片 59"/>
          <p:cNvPicPr>
            <a:picLocks noChangeAspect="1"/>
          </p:cNvPicPr>
          <p:nvPr/>
        </p:nvPicPr>
        <p:blipFill>
          <a:blip r:embed="rId4"/>
          <a:stretch>
            <a:fillRect/>
          </a:stretch>
        </p:blipFill>
        <p:spPr>
          <a:xfrm>
            <a:off x="5227320" y="266700"/>
            <a:ext cx="986155" cy="533400"/>
          </a:xfrm>
          <a:prstGeom prst="rect">
            <a:avLst/>
          </a:prstGeom>
        </p:spPr>
      </p:pic>
      <p:pic>
        <p:nvPicPr>
          <p:cNvPr id="61" name="图片 60"/>
          <p:cNvPicPr>
            <a:picLocks noChangeAspect="1"/>
          </p:cNvPicPr>
          <p:nvPr/>
        </p:nvPicPr>
        <p:blipFill>
          <a:blip r:embed="rId5"/>
          <a:stretch>
            <a:fillRect/>
          </a:stretch>
        </p:blipFill>
        <p:spPr>
          <a:xfrm>
            <a:off x="5312047" y="1096010"/>
            <a:ext cx="918210" cy="777240"/>
          </a:xfrm>
          <a:prstGeom prst="rect">
            <a:avLst/>
          </a:prstGeom>
        </p:spPr>
      </p:pic>
      <p:sp>
        <p:nvSpPr>
          <p:cNvPr id="2" name="Freeform: Shape 18"/>
          <p:cNvSpPr/>
          <p:nvPr/>
        </p:nvSpPr>
        <p:spPr bwMode="auto">
          <a:xfrm>
            <a:off x="5312047" y="4827905"/>
            <a:ext cx="624205" cy="683895"/>
          </a:xfrm>
          <a:custGeom>
            <a:avLst/>
            <a:gdLst>
              <a:gd name="T0" fmla="*/ 116 w 428"/>
              <a:gd name="T1" fmla="*/ 116 h 447"/>
              <a:gd name="T2" fmla="*/ 286 w 428"/>
              <a:gd name="T3" fmla="*/ 97 h 447"/>
              <a:gd name="T4" fmla="*/ 363 w 428"/>
              <a:gd name="T5" fmla="*/ 221 h 447"/>
              <a:gd name="T6" fmla="*/ 143 w 428"/>
              <a:gd name="T7" fmla="*/ 358 h 447"/>
              <a:gd name="T8" fmla="*/ 67 w 428"/>
              <a:gd name="T9" fmla="*/ 208 h 447"/>
              <a:gd name="T10" fmla="*/ 7 w 428"/>
              <a:gd name="T11" fmla="*/ 208 h 447"/>
              <a:gd name="T12" fmla="*/ 95 w 428"/>
              <a:gd name="T13" fmla="*/ 398 h 447"/>
              <a:gd name="T14" fmla="*/ 307 w 428"/>
              <a:gd name="T15" fmla="*/ 415 h 447"/>
              <a:gd name="T16" fmla="*/ 423 w 428"/>
              <a:gd name="T17" fmla="*/ 240 h 447"/>
              <a:gd name="T18" fmla="*/ 330 w 428"/>
              <a:gd name="T19" fmla="*/ 53 h 447"/>
              <a:gd name="T20" fmla="*/ 74 w 428"/>
              <a:gd name="T21" fmla="*/ 74 h 447"/>
              <a:gd name="T22" fmla="*/ 116 w 428"/>
              <a:gd name="T23" fmla="*/ 11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8" h="447">
                <a:moveTo>
                  <a:pt x="116" y="116"/>
                </a:moveTo>
                <a:cubicBezTo>
                  <a:pt x="163" y="75"/>
                  <a:pt x="231" y="67"/>
                  <a:pt x="286" y="97"/>
                </a:cubicBezTo>
                <a:cubicBezTo>
                  <a:pt x="331" y="122"/>
                  <a:pt x="361" y="169"/>
                  <a:pt x="363" y="221"/>
                </a:cubicBezTo>
                <a:cubicBezTo>
                  <a:pt x="368" y="334"/>
                  <a:pt x="244" y="414"/>
                  <a:pt x="143" y="358"/>
                </a:cubicBezTo>
                <a:cubicBezTo>
                  <a:pt x="89" y="328"/>
                  <a:pt x="61" y="269"/>
                  <a:pt x="67" y="208"/>
                </a:cubicBezTo>
                <a:cubicBezTo>
                  <a:pt x="71" y="169"/>
                  <a:pt x="11" y="170"/>
                  <a:pt x="7" y="208"/>
                </a:cubicBezTo>
                <a:cubicBezTo>
                  <a:pt x="0" y="282"/>
                  <a:pt x="34" y="355"/>
                  <a:pt x="95" y="398"/>
                </a:cubicBezTo>
                <a:cubicBezTo>
                  <a:pt x="156" y="442"/>
                  <a:pt x="239" y="447"/>
                  <a:pt x="307" y="415"/>
                </a:cubicBezTo>
                <a:cubicBezTo>
                  <a:pt x="374" y="383"/>
                  <a:pt x="418" y="314"/>
                  <a:pt x="423" y="240"/>
                </a:cubicBezTo>
                <a:cubicBezTo>
                  <a:pt x="428" y="166"/>
                  <a:pt x="391" y="94"/>
                  <a:pt x="330" y="53"/>
                </a:cubicBezTo>
                <a:cubicBezTo>
                  <a:pt x="250" y="0"/>
                  <a:pt x="145" y="12"/>
                  <a:pt x="74" y="74"/>
                </a:cubicBezTo>
                <a:cubicBezTo>
                  <a:pt x="44" y="99"/>
                  <a:pt x="87" y="142"/>
                  <a:pt x="116" y="116"/>
                </a:cubicBezTo>
                <a:close/>
              </a:path>
            </a:pathLst>
          </a:custGeom>
          <a:solidFill>
            <a:srgbClr val="90C9D5"/>
          </a:solidFill>
          <a:ln w="25400">
            <a:solidFill>
              <a:schemeClr val="tx1">
                <a:lumMod val="85000"/>
                <a:lumOff val="15000"/>
              </a:schemeClr>
            </a:solidFill>
          </a:ln>
        </p:spPr>
        <p:txBody>
          <a:bodyPr anchor="ctr"/>
          <a:p>
            <a:pPr algn="ctr"/>
            <a:endParaRPr sz="2400" b="1">
              <a:ea typeface="Calibri" panose="020F0502020204030204" charset="0"/>
              <a:cs typeface="Calibri" panose="020F0502020204030204" charset="0"/>
              <a:sym typeface="+mn-lt"/>
            </a:endParaRPr>
          </a:p>
        </p:txBody>
      </p:sp>
      <p:sp>
        <p:nvSpPr>
          <p:cNvPr id="4" name="文本框 15"/>
          <p:cNvSpPr txBox="1"/>
          <p:nvPr/>
        </p:nvSpPr>
        <p:spPr>
          <a:xfrm>
            <a:off x="6629400" y="4971948"/>
            <a:ext cx="3456940" cy="521970"/>
          </a:xfrm>
          <a:prstGeom prst="rect">
            <a:avLst/>
          </a:prstGeom>
          <a:noFill/>
        </p:spPr>
        <p:txBody>
          <a:bodyPr wrap="none" rtlCol="0">
            <a:spAutoFit/>
          </a:bodyPr>
          <a:p>
            <a:pPr algn="ctr"/>
            <a:r>
              <a:rPr lang="en-US" sz="2800" b="1">
                <a:sym typeface="+mn-ea"/>
              </a:rPr>
              <a:t>Bản phác thảo thứ hai</a:t>
            </a:r>
            <a:endParaRPr lang="en-US" altLang="zh-CN" sz="2800" b="1" dirty="0">
              <a:solidFill>
                <a:srgbClr val="030000"/>
              </a:solidFill>
              <a:latin typeface="Calibri" panose="020F0502020204030204" charset="0"/>
              <a:ea typeface="Calibri" panose="020F0502020204030204" charset="0"/>
              <a:cs typeface="Calibri" panose="020F0502020204030204" charset="0"/>
              <a:sym typeface="+mn-ea"/>
            </a:endParaRPr>
          </a:p>
        </p:txBody>
      </p:sp>
      <p:sp>
        <p:nvSpPr>
          <p:cNvPr id="5" name="文本框 15"/>
          <p:cNvSpPr txBox="1"/>
          <p:nvPr/>
        </p:nvSpPr>
        <p:spPr>
          <a:xfrm>
            <a:off x="6629400" y="5841898"/>
            <a:ext cx="1395730" cy="521970"/>
          </a:xfrm>
          <a:prstGeom prst="rect">
            <a:avLst/>
          </a:prstGeom>
          <a:noFill/>
        </p:spPr>
        <p:txBody>
          <a:bodyPr wrap="none" rtlCol="0">
            <a:spAutoFit/>
          </a:bodyPr>
          <a:lstStyle/>
          <a:p>
            <a:pPr algn="l"/>
            <a:r>
              <a:rPr lang="en-US" altLang="zh-CN" sz="2800" b="1" dirty="0">
                <a:solidFill>
                  <a:srgbClr val="030000"/>
                </a:solidFill>
                <a:latin typeface="Calibri" panose="020F0502020204030204" charset="0"/>
                <a:ea typeface="Calibri" panose="020F0502020204030204" charset="0"/>
                <a:cs typeface="Calibri" panose="020F0502020204030204" charset="0"/>
              </a:rPr>
              <a:t>Kết luận</a:t>
            </a:r>
            <a:endParaRPr lang="en-US" altLang="zh-CN" sz="2800" b="1" dirty="0">
              <a:solidFill>
                <a:srgbClr val="030000"/>
              </a:solidFill>
              <a:latin typeface="Calibri" panose="020F0502020204030204" charset="0"/>
              <a:ea typeface="Calibri" panose="020F0502020204030204" charset="0"/>
              <a:cs typeface="Calibri" panose="020F0502020204030204" charset="0"/>
            </a:endParaRPr>
          </a:p>
        </p:txBody>
      </p:sp>
      <p:sp>
        <p:nvSpPr>
          <p:cNvPr id="20" name="PA_任意多边形 15"/>
          <p:cNvSpPr/>
          <p:nvPr>
            <p:custDataLst>
              <p:tags r:id="rId6"/>
            </p:custDataLst>
          </p:nvPr>
        </p:nvSpPr>
        <p:spPr bwMode="auto">
          <a:xfrm>
            <a:off x="5312047" y="5715000"/>
            <a:ext cx="607060" cy="812800"/>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rgbClr val="F3C900"/>
          </a:solidFill>
          <a:ln w="25400">
            <a:solidFill>
              <a:schemeClr val="tx1">
                <a:lumMod val="85000"/>
                <a:lumOff val="15000"/>
              </a:schemeClr>
            </a:solidFill>
          </a:ln>
        </p:spPr>
        <p:txBody>
          <a:bodyPr vert="horz" wrap="square" lIns="91440" tIns="45720" rIns="91440" bIns="45720" numCol="1" anchor="t" anchorCtr="0" compatLnSpc="1"/>
          <a:lstStyle/>
          <a:p>
            <a:endParaRPr lang="zh-CN" altLang="en-US" b="1">
              <a:cs typeface="Calibri" panose="020F0502020204030204" charset="0"/>
            </a:endParaRPr>
          </a:p>
        </p:txBody>
      </p:sp>
      <p:grpSp>
        <p:nvGrpSpPr>
          <p:cNvPr id="25" name="Group 27"/>
          <p:cNvGrpSpPr/>
          <p:nvPr/>
        </p:nvGrpSpPr>
        <p:grpSpPr>
          <a:xfrm>
            <a:off x="5312047" y="2912364"/>
            <a:ext cx="544041" cy="638164"/>
            <a:chOff x="1671638" y="5013325"/>
            <a:chExt cx="458787" cy="538162"/>
          </a:xfrm>
          <a:solidFill>
            <a:srgbClr val="F3C900"/>
          </a:solidFill>
        </p:grpSpPr>
        <p:sp>
          <p:nvSpPr>
            <p:cNvPr id="26" name="Freeform 211"/>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ln>
          </p:spPr>
          <p:txBody>
            <a:bodyPr vert="horz" wrap="square" lIns="91440" tIns="45720" rIns="91440" bIns="45720" numCol="1" anchor="t" anchorCtr="0" compatLnSpc="1"/>
            <a:p>
              <a:endParaRPr lang="en-US" b="1">
                <a:ea typeface="Calibri" panose="020F0502020204030204" charset="0"/>
                <a:cs typeface="Calibri" panose="020F0502020204030204" charset="0"/>
              </a:endParaRPr>
            </a:p>
          </p:txBody>
        </p:sp>
        <p:sp>
          <p:nvSpPr>
            <p:cNvPr id="27" name="Freeform 212"/>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ln>
          </p:spPr>
          <p:txBody>
            <a:bodyPr vert="horz" wrap="square" lIns="91440" tIns="45720" rIns="91440" bIns="45720" numCol="1" anchor="t" anchorCtr="0" compatLnSpc="1"/>
            <a:p>
              <a:endParaRPr lang="en-US" b="1">
                <a:ea typeface="Calibri" panose="020F0502020204030204" charset="0"/>
                <a:cs typeface="Calibri" panose="020F0502020204030204" charset="0"/>
              </a:endParaRPr>
            </a:p>
          </p:txBody>
        </p:sp>
      </p:grpSp>
      <p:sp>
        <p:nvSpPr>
          <p:cNvPr id="3" name="Text Box 2"/>
          <p:cNvSpPr txBox="1"/>
          <p:nvPr/>
        </p:nvSpPr>
        <p:spPr>
          <a:xfrm>
            <a:off x="6629400" y="3958590"/>
            <a:ext cx="3608070" cy="521970"/>
          </a:xfrm>
          <a:prstGeom prst="rect">
            <a:avLst/>
          </a:prstGeom>
          <a:noFill/>
        </p:spPr>
        <p:txBody>
          <a:bodyPr wrap="none" rtlCol="0" anchor="t">
            <a:spAutoFit/>
          </a:bodyPr>
          <a:p>
            <a:r>
              <a:rPr lang="en-US" sz="2800" b="1"/>
              <a:t>Bản phác thảo đầu tiên</a:t>
            </a:r>
            <a:endParaRPr lang="en-US" sz="2800" b="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301581" y="438021"/>
            <a:ext cx="751713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đầu tiên</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458799" y="-458965"/>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6" name="Text Box 5"/>
          <p:cNvSpPr txBox="1"/>
          <p:nvPr/>
        </p:nvSpPr>
        <p:spPr>
          <a:xfrm>
            <a:off x="565785" y="1811020"/>
            <a:ext cx="254000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7. Trang đăng nhập:</a:t>
            </a:r>
            <a:endParaRPr lang="en-US"/>
          </a:p>
        </p:txBody>
      </p:sp>
      <p:sp>
        <p:nvSpPr>
          <p:cNvPr id="7" name="Text Box 6"/>
          <p:cNvSpPr txBox="1"/>
          <p:nvPr/>
        </p:nvSpPr>
        <p:spPr>
          <a:xfrm>
            <a:off x="6163310" y="1815465"/>
            <a:ext cx="3442970" cy="368300"/>
          </a:xfrm>
          <a:prstGeom prst="rect">
            <a:avLst/>
          </a:prstGeom>
          <a:noFill/>
        </p:spPr>
        <p:txBody>
          <a:bodyPr wrap="square" rtlCol="0" anchor="t">
            <a:spAutoFit/>
          </a:bodyPr>
          <a:p>
            <a:pPr algn="ctr"/>
            <a:r>
              <a:rPr lang="en-US" altLang="zh-CN" b="1" dirty="0" smtClean="0">
                <a:solidFill>
                  <a:schemeClr val="tx1">
                    <a:lumMod val="75000"/>
                    <a:lumOff val="25000"/>
                  </a:schemeClr>
                </a:solidFill>
                <a:latin typeface="Calibri" panose="020F0502020204030204" charset="0"/>
                <a:cs typeface="Calibri" panose="020F0502020204030204" charset="0"/>
                <a:sym typeface="+mn-ea"/>
              </a:rPr>
              <a:t>8. Trang đăng kí:</a:t>
            </a:r>
            <a:endParaRPr lang="en-US"/>
          </a:p>
        </p:txBody>
      </p:sp>
      <p:pic>
        <p:nvPicPr>
          <p:cNvPr id="2" name="Picture 32" descr="New Wireframe 2"/>
          <p:cNvPicPr>
            <a:picLocks noChangeAspect="1"/>
          </p:cNvPicPr>
          <p:nvPr/>
        </p:nvPicPr>
        <p:blipFill>
          <a:blip r:embed="rId3"/>
          <a:stretch>
            <a:fillRect/>
          </a:stretch>
        </p:blipFill>
        <p:spPr>
          <a:xfrm>
            <a:off x="565785" y="2747010"/>
            <a:ext cx="5268595" cy="3390900"/>
          </a:xfrm>
          <a:prstGeom prst="rect">
            <a:avLst/>
          </a:prstGeom>
        </p:spPr>
      </p:pic>
      <p:pic>
        <p:nvPicPr>
          <p:cNvPr id="31" name="Picture 31" descr="New Wireframe 1"/>
          <p:cNvPicPr>
            <a:picLocks noChangeAspect="1"/>
          </p:cNvPicPr>
          <p:nvPr/>
        </p:nvPicPr>
        <p:blipFill>
          <a:blip r:embed="rId4"/>
          <a:stretch>
            <a:fillRect/>
          </a:stretch>
        </p:blipFill>
        <p:spPr>
          <a:xfrm>
            <a:off x="6264910" y="2747010"/>
            <a:ext cx="5269230" cy="3390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463506" y="438021"/>
            <a:ext cx="719328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thứ hai</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29" name="Picture 29" descr="Trang chủ"/>
          <p:cNvPicPr>
            <a:picLocks noChangeAspect="1"/>
          </p:cNvPicPr>
          <p:nvPr/>
        </p:nvPicPr>
        <p:blipFill>
          <a:blip r:embed="rId3"/>
          <a:stretch>
            <a:fillRect/>
          </a:stretch>
        </p:blipFill>
        <p:spPr>
          <a:xfrm>
            <a:off x="397510" y="2038985"/>
            <a:ext cx="4921885" cy="4206875"/>
          </a:xfrm>
          <a:prstGeom prst="rect">
            <a:avLst/>
          </a:prstGeom>
        </p:spPr>
      </p:pic>
      <p:pic>
        <p:nvPicPr>
          <p:cNvPr id="37" name="Picture 37" descr="Theloai"/>
          <p:cNvPicPr>
            <a:picLocks noChangeAspect="1"/>
          </p:cNvPicPr>
          <p:nvPr/>
        </p:nvPicPr>
        <p:blipFill>
          <a:blip r:embed="rId4"/>
          <a:stretch>
            <a:fillRect/>
          </a:stretch>
        </p:blipFill>
        <p:spPr>
          <a:xfrm>
            <a:off x="6144260" y="2038985"/>
            <a:ext cx="5041900" cy="4206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463506" y="438021"/>
            <a:ext cx="719328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thứ hai</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29" name="Picture 29" descr="Trang chủ"/>
          <p:cNvPicPr>
            <a:picLocks noChangeAspect="1"/>
          </p:cNvPicPr>
          <p:nvPr/>
        </p:nvPicPr>
        <p:blipFill>
          <a:blip r:embed="rId3"/>
          <a:stretch>
            <a:fillRect/>
          </a:stretch>
        </p:blipFill>
        <p:spPr>
          <a:xfrm>
            <a:off x="397510" y="2038985"/>
            <a:ext cx="4921885" cy="4206875"/>
          </a:xfrm>
          <a:prstGeom prst="rect">
            <a:avLst/>
          </a:prstGeom>
        </p:spPr>
      </p:pic>
      <p:pic>
        <p:nvPicPr>
          <p:cNvPr id="37" name="Picture 37" descr="Theloai"/>
          <p:cNvPicPr>
            <a:picLocks noChangeAspect="1"/>
          </p:cNvPicPr>
          <p:nvPr/>
        </p:nvPicPr>
        <p:blipFill>
          <a:blip r:embed="rId4"/>
          <a:stretch>
            <a:fillRect/>
          </a:stretch>
        </p:blipFill>
        <p:spPr>
          <a:xfrm>
            <a:off x="6144260" y="2038985"/>
            <a:ext cx="5041900" cy="4206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32" name="文本框 31"/>
          <p:cNvSpPr txBox="1"/>
          <p:nvPr/>
        </p:nvSpPr>
        <p:spPr>
          <a:xfrm>
            <a:off x="2463506" y="438021"/>
            <a:ext cx="719328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thứ hai</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pic>
        <p:nvPicPr>
          <p:cNvPr id="2" name="Picture 65" descr="Chitiet"/>
          <p:cNvPicPr>
            <a:picLocks noChangeAspect="1"/>
          </p:cNvPicPr>
          <p:nvPr/>
        </p:nvPicPr>
        <p:blipFill>
          <a:blip r:embed="rId3"/>
          <a:srcRect b="47270"/>
          <a:stretch>
            <a:fillRect/>
          </a:stretch>
        </p:blipFill>
        <p:spPr>
          <a:xfrm>
            <a:off x="469265" y="2038985"/>
            <a:ext cx="5173345" cy="4408805"/>
          </a:xfrm>
          <a:prstGeom prst="rect">
            <a:avLst/>
          </a:prstGeom>
        </p:spPr>
      </p:pic>
      <p:pic>
        <p:nvPicPr>
          <p:cNvPr id="4" name="Picture 65" descr="Chitiet"/>
          <p:cNvPicPr>
            <a:picLocks noChangeAspect="1"/>
          </p:cNvPicPr>
          <p:nvPr/>
        </p:nvPicPr>
        <p:blipFill>
          <a:blip r:embed="rId3"/>
          <a:srcRect t="53669"/>
          <a:stretch>
            <a:fillRect/>
          </a:stretch>
        </p:blipFill>
        <p:spPr>
          <a:xfrm>
            <a:off x="6252210" y="2200275"/>
            <a:ext cx="5351145" cy="4247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 name="Picture 66" descr="docthu"/>
          <p:cNvPicPr>
            <a:picLocks noChangeAspect="1"/>
          </p:cNvPicPr>
          <p:nvPr/>
        </p:nvPicPr>
        <p:blipFill>
          <a:blip r:embed="rId1"/>
          <a:stretch>
            <a:fillRect/>
          </a:stretch>
        </p:blipFill>
        <p:spPr>
          <a:xfrm>
            <a:off x="469265" y="2200275"/>
            <a:ext cx="5484495" cy="4136390"/>
          </a:xfrm>
          <a:prstGeom prst="rect">
            <a:avLst/>
          </a:prstGeom>
        </p:spPr>
      </p:pic>
      <p:pic>
        <p:nvPicPr>
          <p:cNvPr id="3" name="图片 32"/>
          <p:cNvPicPr>
            <a:picLocks noChangeAspect="1"/>
          </p:cNvPicPr>
          <p:nvPr/>
        </p:nvPicPr>
        <p:blipFill rotWithShape="1">
          <a:blip r:embed="rId2"/>
          <a:srcRect r="43866" b="35615"/>
          <a:stretch>
            <a:fillRect/>
          </a:stretch>
        </p:blipFill>
        <p:spPr>
          <a:xfrm>
            <a:off x="469450" y="178474"/>
            <a:ext cx="2924382" cy="2107526"/>
          </a:xfrm>
          <a:prstGeom prst="rect">
            <a:avLst/>
          </a:prstGeom>
        </p:spPr>
      </p:pic>
      <p:sp>
        <p:nvSpPr>
          <p:cNvPr id="5" name="文本框 31"/>
          <p:cNvSpPr txBox="1"/>
          <p:nvPr/>
        </p:nvSpPr>
        <p:spPr>
          <a:xfrm>
            <a:off x="2463506" y="438021"/>
            <a:ext cx="719328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thứ hai</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6" name="图片 7"/>
          <p:cNvPicPr>
            <a:picLocks noChangeAspect="1"/>
          </p:cNvPicPr>
          <p:nvPr/>
        </p:nvPicPr>
        <p:blipFill rotWithShape="1">
          <a:blip r:embed="rId2"/>
          <a:srcRect l="54783"/>
          <a:stretch>
            <a:fillRect/>
          </a:stretch>
        </p:blipFill>
        <p:spPr>
          <a:xfrm rot="5400000" flipH="1">
            <a:off x="9377519" y="-261480"/>
            <a:ext cx="2355628" cy="3273334"/>
          </a:xfrm>
          <a:prstGeom prst="rect">
            <a:avLst/>
          </a:prstGeom>
        </p:spPr>
      </p:pic>
      <p:pic>
        <p:nvPicPr>
          <p:cNvPr id="7" name="图片 8"/>
          <p:cNvPicPr>
            <a:picLocks noChangeAspect="1"/>
          </p:cNvPicPr>
          <p:nvPr/>
        </p:nvPicPr>
        <p:blipFill>
          <a:blip r:embed="rId3"/>
          <a:stretch>
            <a:fillRect/>
          </a:stretch>
        </p:blipFill>
        <p:spPr>
          <a:xfrm>
            <a:off x="3337627" y="1571307"/>
            <a:ext cx="5550547" cy="126000"/>
          </a:xfrm>
          <a:prstGeom prst="rect">
            <a:avLst/>
          </a:prstGeom>
        </p:spPr>
      </p:pic>
      <p:pic>
        <p:nvPicPr>
          <p:cNvPr id="67" name="Picture 67" descr="Cart"/>
          <p:cNvPicPr>
            <a:picLocks noChangeAspect="1"/>
          </p:cNvPicPr>
          <p:nvPr/>
        </p:nvPicPr>
        <p:blipFill>
          <a:blip r:embed="rId4"/>
          <a:stretch>
            <a:fillRect/>
          </a:stretch>
        </p:blipFill>
        <p:spPr>
          <a:xfrm>
            <a:off x="6565265" y="1877060"/>
            <a:ext cx="5137150" cy="44646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sp>
        <p:nvSpPr>
          <p:cNvPr id="5" name="文本框 31"/>
          <p:cNvSpPr txBox="1"/>
          <p:nvPr/>
        </p:nvSpPr>
        <p:spPr>
          <a:xfrm>
            <a:off x="2463506" y="438021"/>
            <a:ext cx="7193280"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Bản phác thảo thứ hai</a:t>
            </a:r>
            <a:endParaRPr lang="zh-CN" altLang="en-US" sz="6000" b="1" dirty="0">
              <a:solidFill>
                <a:srgbClr val="030000"/>
              </a:solidFill>
              <a:latin typeface="Calibri" panose="020F0502020204030204" charset="0"/>
              <a:ea typeface="Calibri" panose="020F0502020204030204" charset="0"/>
              <a:cs typeface="Calibri" panose="020F0502020204030204" charset="0"/>
            </a:endParaRPr>
          </a:p>
        </p:txBody>
      </p:sp>
      <p:pic>
        <p:nvPicPr>
          <p:cNvPr id="6"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7" name="图片 8"/>
          <p:cNvPicPr>
            <a:picLocks noChangeAspect="1"/>
          </p:cNvPicPr>
          <p:nvPr/>
        </p:nvPicPr>
        <p:blipFill>
          <a:blip r:embed="rId2"/>
          <a:stretch>
            <a:fillRect/>
          </a:stretch>
        </p:blipFill>
        <p:spPr>
          <a:xfrm>
            <a:off x="3337627" y="1571307"/>
            <a:ext cx="5550547" cy="126000"/>
          </a:xfrm>
          <a:prstGeom prst="rect">
            <a:avLst/>
          </a:prstGeom>
        </p:spPr>
      </p:pic>
      <p:pic>
        <p:nvPicPr>
          <p:cNvPr id="68" name="Picture 68" descr="Thanh toan"/>
          <p:cNvPicPr>
            <a:picLocks noChangeAspect="1"/>
          </p:cNvPicPr>
          <p:nvPr/>
        </p:nvPicPr>
        <p:blipFill>
          <a:blip r:embed="rId3"/>
          <a:stretch>
            <a:fillRect/>
          </a:stretch>
        </p:blipFill>
        <p:spPr>
          <a:xfrm>
            <a:off x="1256030" y="1815465"/>
            <a:ext cx="4630420" cy="4994275"/>
          </a:xfrm>
          <a:prstGeom prst="rect">
            <a:avLst/>
          </a:prstGeom>
        </p:spPr>
      </p:pic>
      <p:pic>
        <p:nvPicPr>
          <p:cNvPr id="69" name="Picture 69" descr="Đăng ký"/>
          <p:cNvPicPr>
            <a:picLocks noChangeAspect="1"/>
          </p:cNvPicPr>
          <p:nvPr/>
        </p:nvPicPr>
        <p:blipFill>
          <a:blip r:embed="rId4"/>
          <a:stretch>
            <a:fillRect/>
          </a:stretch>
        </p:blipFill>
        <p:spPr>
          <a:xfrm>
            <a:off x="7113270" y="1791335"/>
            <a:ext cx="3748405" cy="2360295"/>
          </a:xfrm>
          <a:prstGeom prst="rect">
            <a:avLst/>
          </a:prstGeom>
        </p:spPr>
      </p:pic>
      <p:pic>
        <p:nvPicPr>
          <p:cNvPr id="70" name="Picture 70" descr="Đăng nhập"/>
          <p:cNvPicPr>
            <a:picLocks noChangeAspect="1"/>
          </p:cNvPicPr>
          <p:nvPr/>
        </p:nvPicPr>
        <p:blipFill>
          <a:blip r:embed="rId5"/>
          <a:stretch>
            <a:fillRect/>
          </a:stretch>
        </p:blipFill>
        <p:spPr>
          <a:xfrm>
            <a:off x="7113270" y="4244975"/>
            <a:ext cx="3749040" cy="24136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PA_任意多边形 15"/>
          <p:cNvSpPr/>
          <p:nvPr>
            <p:custDataLst>
              <p:tags r:id="rId1"/>
            </p:custDataLst>
          </p:nvPr>
        </p:nvSpPr>
        <p:spPr bwMode="auto">
          <a:xfrm>
            <a:off x="617855" y="1499235"/>
            <a:ext cx="2101215" cy="1718945"/>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rgbClr val="F3C900"/>
          </a:solidFill>
          <a:ln w="25400">
            <a:solidFill>
              <a:schemeClr val="tx1">
                <a:lumMod val="85000"/>
                <a:lumOff val="15000"/>
              </a:schemeClr>
            </a:solidFill>
          </a:ln>
        </p:spPr>
        <p:txBody>
          <a:bodyPr vert="horz" wrap="square" lIns="91440" tIns="45720" rIns="91440" bIns="45720" numCol="1" anchor="t" anchorCtr="0" compatLnSpc="1"/>
          <a:p>
            <a:endParaRPr lang="zh-CN" altLang="en-US">
              <a:cs typeface="Calibri" panose="020F0502020204030204" charset="0"/>
            </a:endParaRPr>
          </a:p>
        </p:txBody>
      </p:sp>
      <p:pic>
        <p:nvPicPr>
          <p:cNvPr id="30" name="图片 29"/>
          <p:cNvPicPr>
            <a:picLocks noChangeAspect="1"/>
          </p:cNvPicPr>
          <p:nvPr/>
        </p:nvPicPr>
        <p:blipFill>
          <a:blip r:embed="rId2"/>
          <a:stretch>
            <a:fillRect/>
          </a:stretch>
        </p:blipFill>
        <p:spPr>
          <a:xfrm flipV="1">
            <a:off x="350520" y="3390900"/>
            <a:ext cx="2635250" cy="76200"/>
          </a:xfrm>
          <a:prstGeom prst="rect">
            <a:avLst/>
          </a:prstGeom>
        </p:spPr>
      </p:pic>
      <p:sp>
        <p:nvSpPr>
          <p:cNvPr id="32" name="文本框 31"/>
          <p:cNvSpPr txBox="1"/>
          <p:nvPr/>
        </p:nvSpPr>
        <p:spPr>
          <a:xfrm>
            <a:off x="198755" y="3639820"/>
            <a:ext cx="2787015" cy="753110"/>
          </a:xfrm>
          <a:prstGeom prst="rect">
            <a:avLst/>
          </a:prstGeom>
          <a:noFill/>
        </p:spPr>
        <p:txBody>
          <a:bodyPr wrap="square" rtlCol="0">
            <a:spAutoFit/>
          </a:bodyPr>
          <a:p>
            <a:pPr algn="ctr"/>
            <a:r>
              <a:rPr lang="en-US" altLang="zh-CN" sz="4300" b="1" dirty="0">
                <a:solidFill>
                  <a:srgbClr val="030000"/>
                </a:solidFill>
                <a:latin typeface="Calibri" panose="020F0502020204030204" charset="0"/>
                <a:ea typeface="Calibri" panose="020F0502020204030204" charset="0"/>
                <a:cs typeface="Calibri" panose="020F0502020204030204" charset="0"/>
                <a:sym typeface="+mn-ea"/>
              </a:rPr>
              <a:t>Kết luận</a:t>
            </a:r>
            <a:endParaRPr lang="en-US" altLang="zh-CN" sz="43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2" name="Content Placeholder 1"/>
          <p:cNvPicPr>
            <a:picLocks noChangeAspect="1"/>
          </p:cNvPicPr>
          <p:nvPr>
            <p:ph idx="1"/>
          </p:nvPr>
        </p:nvPicPr>
        <p:blipFill>
          <a:blip r:embed="rId3"/>
          <a:stretch>
            <a:fillRect/>
          </a:stretch>
        </p:blipFill>
        <p:spPr>
          <a:xfrm>
            <a:off x="3625850" y="579755"/>
            <a:ext cx="3952875" cy="1947545"/>
          </a:xfrm>
          <a:prstGeom prst="rect">
            <a:avLst/>
          </a:prstGeom>
        </p:spPr>
      </p:pic>
      <p:pic>
        <p:nvPicPr>
          <p:cNvPr id="4" name="Picture 3"/>
          <p:cNvPicPr>
            <a:picLocks noChangeAspect="1"/>
          </p:cNvPicPr>
          <p:nvPr/>
        </p:nvPicPr>
        <p:blipFill>
          <a:blip r:embed="rId4"/>
          <a:stretch>
            <a:fillRect/>
          </a:stretch>
        </p:blipFill>
        <p:spPr>
          <a:xfrm>
            <a:off x="3625850" y="2628900"/>
            <a:ext cx="3830320" cy="1882775"/>
          </a:xfrm>
          <a:prstGeom prst="rect">
            <a:avLst/>
          </a:prstGeom>
        </p:spPr>
      </p:pic>
      <p:pic>
        <p:nvPicPr>
          <p:cNvPr id="6" name="Picture 5"/>
          <p:cNvPicPr>
            <a:picLocks noChangeAspect="1"/>
          </p:cNvPicPr>
          <p:nvPr/>
        </p:nvPicPr>
        <p:blipFill>
          <a:blip r:embed="rId5"/>
          <a:stretch>
            <a:fillRect/>
          </a:stretch>
        </p:blipFill>
        <p:spPr>
          <a:xfrm>
            <a:off x="8020685" y="4757420"/>
            <a:ext cx="3678555" cy="1830070"/>
          </a:xfrm>
          <a:prstGeom prst="rect">
            <a:avLst/>
          </a:prstGeom>
        </p:spPr>
      </p:pic>
      <p:pic>
        <p:nvPicPr>
          <p:cNvPr id="15" name="Picture 14"/>
          <p:cNvPicPr>
            <a:picLocks noChangeAspect="1"/>
          </p:cNvPicPr>
          <p:nvPr/>
        </p:nvPicPr>
        <p:blipFill>
          <a:blip r:embed="rId6"/>
          <a:stretch>
            <a:fillRect/>
          </a:stretch>
        </p:blipFill>
        <p:spPr>
          <a:xfrm>
            <a:off x="3625850" y="4757420"/>
            <a:ext cx="3830320" cy="1822450"/>
          </a:xfrm>
          <a:prstGeom prst="rect">
            <a:avLst/>
          </a:prstGeom>
        </p:spPr>
      </p:pic>
      <p:pic>
        <p:nvPicPr>
          <p:cNvPr id="17" name="Picture 16"/>
          <p:cNvPicPr>
            <a:picLocks noChangeAspect="1"/>
          </p:cNvPicPr>
          <p:nvPr/>
        </p:nvPicPr>
        <p:blipFill>
          <a:blip r:embed="rId7"/>
          <a:stretch>
            <a:fillRect/>
          </a:stretch>
        </p:blipFill>
        <p:spPr>
          <a:xfrm>
            <a:off x="7922895" y="573405"/>
            <a:ext cx="3740150" cy="1776095"/>
          </a:xfrm>
          <a:prstGeom prst="rect">
            <a:avLst/>
          </a:prstGeom>
        </p:spPr>
      </p:pic>
      <p:pic>
        <p:nvPicPr>
          <p:cNvPr id="19" name="Picture 18"/>
          <p:cNvPicPr>
            <a:picLocks noChangeAspect="1"/>
          </p:cNvPicPr>
          <p:nvPr/>
        </p:nvPicPr>
        <p:blipFill>
          <a:blip r:embed="rId8"/>
          <a:stretch>
            <a:fillRect/>
          </a:stretch>
        </p:blipFill>
        <p:spPr>
          <a:xfrm>
            <a:off x="7738110" y="2704465"/>
            <a:ext cx="3924935" cy="18834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01947" y="203966"/>
            <a:ext cx="7242235" cy="4507606"/>
            <a:chOff x="-642827" y="-801142"/>
            <a:chExt cx="13477653" cy="8460283"/>
          </a:xfrm>
        </p:grpSpPr>
        <p:pic>
          <p:nvPicPr>
            <p:cNvPr id="5" name="图片 4"/>
            <p:cNvPicPr>
              <a:picLocks noChangeAspect="1"/>
            </p:cNvPicPr>
            <p:nvPr/>
          </p:nvPicPr>
          <p:blipFill>
            <a:blip r:embed="rId1"/>
            <a:stretch>
              <a:fillRect/>
            </a:stretch>
          </p:blipFill>
          <p:spPr>
            <a:xfrm>
              <a:off x="-642827" y="-801142"/>
              <a:ext cx="13477653" cy="8460283"/>
            </a:xfrm>
            <a:prstGeom prst="rect">
              <a:avLst/>
            </a:prstGeom>
          </p:spPr>
        </p:pic>
        <p:pic>
          <p:nvPicPr>
            <p:cNvPr id="6" name="图片 5"/>
            <p:cNvPicPr>
              <a:picLocks noChangeAspect="1"/>
            </p:cNvPicPr>
            <p:nvPr/>
          </p:nvPicPr>
          <p:blipFill>
            <a:blip r:embed="rId2"/>
            <a:stretch>
              <a:fillRect/>
            </a:stretch>
          </p:blipFill>
          <p:spPr>
            <a:xfrm>
              <a:off x="2234354" y="119835"/>
              <a:ext cx="7723292" cy="6618329"/>
            </a:xfrm>
            <a:prstGeom prst="rect">
              <a:avLst/>
            </a:prstGeom>
          </p:spPr>
        </p:pic>
      </p:grpSp>
      <p:pic>
        <p:nvPicPr>
          <p:cNvPr id="7" name="图片 6"/>
          <p:cNvPicPr>
            <a:picLocks noChangeAspect="1"/>
          </p:cNvPicPr>
          <p:nvPr/>
        </p:nvPicPr>
        <p:blipFill>
          <a:blip r:embed="rId3"/>
          <a:stretch>
            <a:fillRect/>
          </a:stretch>
        </p:blipFill>
        <p:spPr>
          <a:xfrm flipV="1">
            <a:off x="2441701" y="5710167"/>
            <a:ext cx="6661533" cy="151200"/>
          </a:xfrm>
          <a:prstGeom prst="rect">
            <a:avLst/>
          </a:prstGeom>
        </p:spPr>
      </p:pic>
      <p:sp>
        <p:nvSpPr>
          <p:cNvPr id="8" name="文本框 7"/>
          <p:cNvSpPr txBox="1"/>
          <p:nvPr/>
        </p:nvSpPr>
        <p:spPr>
          <a:xfrm>
            <a:off x="2225973" y="4711572"/>
            <a:ext cx="7092991" cy="923330"/>
          </a:xfrm>
          <a:prstGeom prst="rect">
            <a:avLst/>
          </a:prstGeom>
          <a:noFill/>
        </p:spPr>
        <p:txBody>
          <a:bodyPr wrap="square" rtlCol="0">
            <a:spAutoFit/>
          </a:bodyPr>
          <a:lstStyle/>
          <a:p>
            <a:pPr algn="ctr"/>
            <a:r>
              <a:rPr lang="en-US" altLang="zh-CN" sz="5400" b="1" dirty="0">
                <a:solidFill>
                  <a:srgbClr val="030000"/>
                </a:solidFill>
                <a:latin typeface="Calibri" panose="020F0502020204030204" charset="0"/>
                <a:ea typeface="Calibri" panose="020F0502020204030204" charset="0"/>
                <a:cs typeface="Calibri" panose="020F0502020204030204" charset="0"/>
              </a:rPr>
              <a:t>Thank you for listening</a:t>
            </a:r>
            <a:endParaRPr lang="zh-CN" altLang="en-US" sz="5400" b="1" dirty="0">
              <a:solidFill>
                <a:srgbClr val="030000"/>
              </a:solidFill>
              <a:latin typeface="Calibri" panose="020F0502020204030204" charset="0"/>
              <a:ea typeface="Calibri" panose="020F0502020204030204" charset="0"/>
              <a:cs typeface="Calibri" panose="020F0502020204030204" charset="0"/>
            </a:endParaRPr>
          </a:p>
        </p:txBody>
      </p:sp>
      <p:sp>
        <p:nvSpPr>
          <p:cNvPr id="11" name="文本框 10"/>
          <p:cNvSpPr txBox="1"/>
          <p:nvPr/>
        </p:nvSpPr>
        <p:spPr>
          <a:xfrm>
            <a:off x="3552806" y="6218470"/>
            <a:ext cx="1523365" cy="398780"/>
          </a:xfrm>
          <a:prstGeom prst="rect">
            <a:avLst/>
          </a:prstGeom>
          <a:solidFill>
            <a:srgbClr val="90C9D5"/>
          </a:solidFill>
        </p:spPr>
        <p:txBody>
          <a:bodyPr wrap="none" rtlCol="0">
            <a:spAutoFit/>
          </a:bodyPr>
          <a:lstStyle/>
          <a:p>
            <a:r>
              <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time: 9/2022</a:t>
            </a:r>
            <a:endParaRPr lang="en-US" altLang="zh-CN" sz="2400" b="1" dirty="0">
              <a:solidFill>
                <a:schemeClr val="tx1">
                  <a:lumMod val="85000"/>
                  <a:lumOff val="15000"/>
                </a:schemeClr>
              </a:solidFill>
              <a:latin typeface="Calibri" panose="020F0502020204030204" charset="0"/>
              <a:ea typeface="Calibri" panose="020F0502020204030204" charset="0"/>
              <a:cs typeface="Calibri" panose="020F0502020204030204" charset="0"/>
            </a:endParaRPr>
          </a:p>
        </p:txBody>
      </p:sp>
      <p:sp>
        <p:nvSpPr>
          <p:cNvPr id="12" name="文本框 11"/>
          <p:cNvSpPr txBox="1"/>
          <p:nvPr/>
        </p:nvSpPr>
        <p:spPr>
          <a:xfrm>
            <a:off x="6218029" y="6218470"/>
            <a:ext cx="2849880" cy="398780"/>
          </a:xfrm>
          <a:prstGeom prst="rect">
            <a:avLst/>
          </a:prstGeom>
          <a:solidFill>
            <a:srgbClr val="F3C900"/>
          </a:solidFill>
        </p:spPr>
        <p:txBody>
          <a:bodyPr wrap="none" rtlCol="0">
            <a:spAutoFit/>
          </a:bodyPr>
          <a:lstStyle/>
          <a:p>
            <a:r>
              <a:rPr lang="en-US" altLang="zh-CN" sz="2000" dirty="0">
                <a:solidFill>
                  <a:schemeClr val="tx1">
                    <a:lumMod val="85000"/>
                    <a:lumOff val="15000"/>
                  </a:schemeClr>
                </a:solidFill>
                <a:latin typeface="Calibri" panose="020F0502020204030204" charset="0"/>
                <a:ea typeface="Calibri" panose="020F0502020204030204" charset="0"/>
                <a:cs typeface="Calibri" panose="020F0502020204030204" charset="0"/>
              </a:rPr>
              <a:t>teacher </a:t>
            </a:r>
            <a:r>
              <a:rPr lang="zh-CN" altLang="en-US"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a:t>
            </a:r>
            <a:r>
              <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rPr>
              <a:t>Le Quang Hung</a:t>
            </a:r>
            <a:endParaRPr lang="en-US" altLang="zh-CN" sz="2000" dirty="0" smtClean="0">
              <a:solidFill>
                <a:schemeClr val="tx1">
                  <a:lumMod val="85000"/>
                  <a:lumOff val="15000"/>
                </a:schemeClr>
              </a:solidFill>
              <a:latin typeface="Calibri" panose="020F0502020204030204" charset="0"/>
              <a:ea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750" fill="hold"/>
                                        <p:tgtEl>
                                          <p:spTgt spid="12"/>
                                        </p:tgtEl>
                                        <p:attrNameLst>
                                          <p:attrName>ppt_w</p:attrName>
                                        </p:attrNameLst>
                                      </p:cBhvr>
                                      <p:tavLst>
                                        <p:tav tm="0">
                                          <p:val>
                                            <p:fltVal val="0"/>
                                          </p:val>
                                        </p:tav>
                                        <p:tav tm="100000">
                                          <p:val>
                                            <p:strVal val="#ppt_w"/>
                                          </p:val>
                                        </p:tav>
                                      </p:tavLst>
                                    </p:anim>
                                    <p:anim calcmode="lin" valueType="num">
                                      <p:cBhvr>
                                        <p:cTn id="14" dur="750" fill="hold"/>
                                        <p:tgtEl>
                                          <p:spTgt spid="12"/>
                                        </p:tgtEl>
                                        <p:attrNameLst>
                                          <p:attrName>ppt_h</p:attrName>
                                        </p:attrNameLst>
                                      </p:cBhvr>
                                      <p:tavLst>
                                        <p:tav tm="0">
                                          <p:val>
                                            <p:fltVal val="0"/>
                                          </p:val>
                                        </p:tav>
                                        <p:tav tm="100000">
                                          <p:val>
                                            <p:strVal val="#ppt_h"/>
                                          </p:val>
                                        </p:tav>
                                      </p:tavLst>
                                    </p:anim>
                                    <p:animEffect transition="in" filter="fade">
                                      <p:cBhvr>
                                        <p:cTn id="15"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V="1">
            <a:off x="2675183" y="-2675183"/>
            <a:ext cx="6841634" cy="1219200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137" t="2629" r="7458" b="42160"/>
          <a:stretch>
            <a:fillRect/>
          </a:stretch>
        </p:blipFill>
        <p:spPr>
          <a:xfrm>
            <a:off x="4067867" y="430616"/>
            <a:ext cx="4136184" cy="3832177"/>
          </a:xfrm>
          <a:custGeom>
            <a:avLst/>
            <a:gdLst>
              <a:gd name="connsiteX0" fmla="*/ 2043362 w 4086762"/>
              <a:gd name="connsiteY0" fmla="*/ 0 h 3786388"/>
              <a:gd name="connsiteX1" fmla="*/ 2043401 w 4086762"/>
              <a:gd name="connsiteY1" fmla="*/ 0 h 3786388"/>
              <a:gd name="connsiteX2" fmla="*/ 2252305 w 4086762"/>
              <a:gd name="connsiteY2" fmla="*/ 10549 h 3786388"/>
              <a:gd name="connsiteX3" fmla="*/ 4086762 w 4086762"/>
              <a:gd name="connsiteY3" fmla="*/ 2043380 h 3786388"/>
              <a:gd name="connsiteX4" fmla="*/ 3185855 w 4086762"/>
              <a:gd name="connsiteY4" fmla="*/ 3737784 h 3786388"/>
              <a:gd name="connsiteX5" fmla="*/ 3105850 w 4086762"/>
              <a:gd name="connsiteY5" fmla="*/ 3786388 h 3786388"/>
              <a:gd name="connsiteX6" fmla="*/ 3055518 w 4086762"/>
              <a:gd name="connsiteY6" fmla="*/ 3786388 h 3786388"/>
              <a:gd name="connsiteX7" fmla="*/ 3048427 w 4086762"/>
              <a:gd name="connsiteY7" fmla="*/ 3776085 h 3786388"/>
              <a:gd name="connsiteX8" fmla="*/ 2043381 w 4086762"/>
              <a:gd name="connsiteY8" fmla="*/ 3357360 h 3786388"/>
              <a:gd name="connsiteX9" fmla="*/ 1038335 w 4086762"/>
              <a:gd name="connsiteY9" fmla="*/ 3776085 h 3786388"/>
              <a:gd name="connsiteX10" fmla="*/ 1031245 w 4086762"/>
              <a:gd name="connsiteY10" fmla="*/ 3786388 h 3786388"/>
              <a:gd name="connsiteX11" fmla="*/ 980913 w 4086762"/>
              <a:gd name="connsiteY11" fmla="*/ 3786388 h 3786388"/>
              <a:gd name="connsiteX12" fmla="*/ 900908 w 4086762"/>
              <a:gd name="connsiteY12" fmla="*/ 3737784 h 3786388"/>
              <a:gd name="connsiteX13" fmla="*/ 0 w 4086762"/>
              <a:gd name="connsiteY13" fmla="*/ 2043380 h 3786388"/>
              <a:gd name="connsiteX14" fmla="*/ 1834458 w 4086762"/>
              <a:gd name="connsiteY14" fmla="*/ 10549 h 378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6762" h="3786388">
                <a:moveTo>
                  <a:pt x="2043362" y="0"/>
                </a:moveTo>
                <a:lnTo>
                  <a:pt x="2043401" y="0"/>
                </a:lnTo>
                <a:lnTo>
                  <a:pt x="2252305" y="10549"/>
                </a:lnTo>
                <a:cubicBezTo>
                  <a:pt x="3282692" y="115190"/>
                  <a:pt x="4086762" y="985385"/>
                  <a:pt x="4086762" y="2043380"/>
                </a:cubicBezTo>
                <a:cubicBezTo>
                  <a:pt x="4086762" y="2748710"/>
                  <a:pt x="3729398" y="3370573"/>
                  <a:pt x="3185855" y="3737784"/>
                </a:cubicBezTo>
                <a:lnTo>
                  <a:pt x="3105850" y="3786388"/>
                </a:lnTo>
                <a:lnTo>
                  <a:pt x="3055518" y="3786388"/>
                </a:lnTo>
                <a:lnTo>
                  <a:pt x="3048427" y="3776085"/>
                </a:lnTo>
                <a:cubicBezTo>
                  <a:pt x="2854872" y="3526674"/>
                  <a:pt x="2477373" y="3357360"/>
                  <a:pt x="2043381" y="3357360"/>
                </a:cubicBezTo>
                <a:cubicBezTo>
                  <a:pt x="1609389" y="3357360"/>
                  <a:pt x="1231890" y="3526674"/>
                  <a:pt x="1038335" y="3776085"/>
                </a:cubicBezTo>
                <a:lnTo>
                  <a:pt x="1031245" y="3786388"/>
                </a:lnTo>
                <a:lnTo>
                  <a:pt x="980913" y="3786388"/>
                </a:lnTo>
                <a:lnTo>
                  <a:pt x="900908" y="3737784"/>
                </a:lnTo>
                <a:cubicBezTo>
                  <a:pt x="357365" y="3370573"/>
                  <a:pt x="0" y="2748710"/>
                  <a:pt x="0" y="2043380"/>
                </a:cubicBezTo>
                <a:cubicBezTo>
                  <a:pt x="0" y="985385"/>
                  <a:pt x="804070" y="115190"/>
                  <a:pt x="1834458" y="10549"/>
                </a:cubicBezTo>
                <a:close/>
              </a:path>
            </a:pathLst>
          </a:custGeom>
        </p:spPr>
      </p:pic>
      <p:cxnSp>
        <p:nvCxnSpPr>
          <p:cNvPr id="11" name="直接连接符 10"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flipH="1">
            <a:off x="3201959" y="5437585"/>
            <a:ext cx="5868000" cy="2"/>
          </a:xfrm>
          <a:prstGeom prst="line">
            <a:avLst/>
          </a:prstGeom>
          <a:ln w="19050">
            <a:solidFill>
              <a:srgbClr val="434345"/>
            </a:solidFill>
          </a:ln>
        </p:spPr>
        <p:style>
          <a:lnRef idx="1">
            <a:schemeClr val="accent1"/>
          </a:lnRef>
          <a:fillRef idx="0">
            <a:schemeClr val="accent1"/>
          </a:fillRef>
          <a:effectRef idx="0">
            <a:schemeClr val="accent1"/>
          </a:effectRef>
          <a:fontRef idx="minor">
            <a:schemeClr val="tx1"/>
          </a:fontRef>
        </p:style>
      </p:cxn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1913890" y="4465320"/>
            <a:ext cx="8509635" cy="1014730"/>
          </a:xfrm>
          <a:prstGeom prst="rect">
            <a:avLst/>
          </a:prstGeom>
          <a:noFill/>
        </p:spPr>
        <p:txBody>
          <a:bodyPr wrap="square" rtlCol="0">
            <a:spAutoFit/>
          </a:bodyPr>
          <a:lstStyle/>
          <a:p>
            <a:pPr algn="ctr"/>
            <a:r>
              <a:rPr lang="en-US" altLang="zh-CN" sz="3000" b="1" dirty="0">
                <a:solidFill>
                  <a:srgbClr val="434345"/>
                </a:solidFill>
                <a:latin typeface="Arial" panose="020B0604020202020204" pitchFamily="34" charset="0"/>
                <a:ea typeface="Arial" panose="020B0604020202020204" pitchFamily="34" charset="0"/>
                <a:cs typeface="Arial" panose="020B0604020202020204" pitchFamily="34" charset="0"/>
              </a:rPr>
              <a:t>Implementing ChatBots using Neural</a:t>
            </a:r>
            <a:endParaRPr lang="en-US" altLang="zh-CN" sz="3000" b="1" dirty="0">
              <a:solidFill>
                <a:srgbClr val="434345"/>
              </a:solidFill>
              <a:latin typeface="Arial" panose="020B0604020202020204" pitchFamily="34" charset="0"/>
              <a:ea typeface="Arial" panose="020B0604020202020204" pitchFamily="34" charset="0"/>
              <a:cs typeface="Arial" panose="020B0604020202020204" pitchFamily="34" charset="0"/>
            </a:endParaRPr>
          </a:p>
          <a:p>
            <a:pPr algn="ctr"/>
            <a:r>
              <a:rPr lang="en-US" altLang="zh-CN" sz="3000" b="1" dirty="0">
                <a:solidFill>
                  <a:srgbClr val="434345"/>
                </a:solidFill>
                <a:latin typeface="Arial" panose="020B0604020202020204" pitchFamily="34" charset="0"/>
                <a:ea typeface="Arial" panose="020B0604020202020204" pitchFamily="34" charset="0"/>
                <a:cs typeface="Arial" panose="020B0604020202020204" pitchFamily="34" charset="0"/>
              </a:rPr>
              <a:t>Machine Translation techniques</a:t>
            </a:r>
            <a:endParaRPr lang="en-US" altLang="zh-CN" sz="3000" b="1" dirty="0">
              <a:solidFill>
                <a:srgbClr val="434345"/>
              </a:solidFill>
              <a:latin typeface="Arial" panose="020B0604020202020204" pitchFamily="34" charset="0"/>
              <a:ea typeface="Arial" panose="020B0604020202020204" pitchFamily="34" charset="0"/>
              <a:cs typeface="Arial" panose="020B0604020202020204" pitchFamily="34" charset="0"/>
            </a:endParaRPr>
          </a:p>
        </p:txBody>
      </p:sp>
      <p:sp>
        <p:nvSpPr>
          <p:cNvPr id="13" name="文本框 12"/>
          <p:cNvSpPr txBox="1"/>
          <p:nvPr/>
        </p:nvSpPr>
        <p:spPr>
          <a:xfrm>
            <a:off x="2685646" y="5732808"/>
            <a:ext cx="3027045" cy="398780"/>
          </a:xfrm>
          <a:prstGeom prst="rect">
            <a:avLst/>
          </a:prstGeom>
          <a:solidFill>
            <a:srgbClr val="434345"/>
          </a:solidFill>
        </p:spPr>
        <p:txBody>
          <a:bodyPr wrap="none" rtlCol="0">
            <a:spAutoFit/>
          </a:bodyPr>
          <a:lstStyle/>
          <a:p>
            <a:r>
              <a:rPr lang="en-US" altLang="zh-CN" sz="2000" dirty="0">
                <a:solidFill>
                  <a:srgbClr val="FFFFFF"/>
                </a:solidFill>
                <a:latin typeface="Arial" panose="020B0604020202020204" pitchFamily="34" charset="0"/>
                <a:ea typeface="Arial" panose="020B0604020202020204" pitchFamily="34" charset="0"/>
                <a:cs typeface="Arial" panose="020B0604020202020204" pitchFamily="34" charset="0"/>
              </a:rPr>
              <a:t>Student </a:t>
            </a:r>
            <a:r>
              <a:rPr lang="zh-CN" altLang="en-US"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a:t>
            </a:r>
            <a:r>
              <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Nguyen Nhu Y</a:t>
            </a:r>
            <a:endParaRPr lang="en-US" altLang="zh-CN" sz="2000" b="1" dirty="0" smtClean="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4" name="文本框 13"/>
          <p:cNvSpPr txBox="1"/>
          <p:nvPr/>
        </p:nvSpPr>
        <p:spPr>
          <a:xfrm>
            <a:off x="6514824" y="5732808"/>
            <a:ext cx="3129280" cy="398780"/>
          </a:xfrm>
          <a:prstGeom prst="rect">
            <a:avLst/>
          </a:prstGeom>
          <a:solidFill>
            <a:srgbClr val="434345"/>
          </a:solidFill>
        </p:spPr>
        <p:txBody>
          <a:bodyPr wrap="none" rtlCol="0">
            <a:spAutoFit/>
          </a:bodyPr>
          <a:lstStyle/>
          <a:p>
            <a:r>
              <a:rPr lang="en-US" altLang="zh-CN" sz="2000" dirty="0">
                <a:solidFill>
                  <a:srgbClr val="FFFFFF"/>
                </a:solidFill>
                <a:latin typeface="Arial" panose="020B0604020202020204" pitchFamily="34" charset="0"/>
                <a:ea typeface="Arial" panose="020B0604020202020204" pitchFamily="34" charset="0"/>
                <a:cs typeface="Arial" panose="020B0604020202020204" pitchFamily="34" charset="0"/>
              </a:rPr>
              <a:t>Teacher</a:t>
            </a:r>
            <a:r>
              <a:rPr lang="zh-CN" altLang="en-US"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a:t>
            </a:r>
            <a:r>
              <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Le Quang Hung</a:t>
            </a:r>
            <a:endPar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750" fill="hold"/>
                                        <p:tgtEl>
                                          <p:spTgt spid="12"/>
                                        </p:tgtEl>
                                        <p:attrNameLst>
                                          <p:attrName>ppt_w</p:attrName>
                                        </p:attrNameLst>
                                      </p:cBhvr>
                                      <p:tavLst>
                                        <p:tav tm="0">
                                          <p:val>
                                            <p:fltVal val="0"/>
                                          </p:val>
                                        </p:tav>
                                        <p:tav tm="100000">
                                          <p:val>
                                            <p:strVal val="#ppt_w"/>
                                          </p:val>
                                        </p:tav>
                                      </p:tavLst>
                                    </p:anim>
                                    <p:anim calcmode="lin" valueType="num">
                                      <p:cBhvr>
                                        <p:cTn id="12" dur="750" fill="hold"/>
                                        <p:tgtEl>
                                          <p:spTgt spid="12"/>
                                        </p:tgtEl>
                                        <p:attrNameLst>
                                          <p:attrName>ppt_h</p:attrName>
                                        </p:attrNameLst>
                                      </p:cBhvr>
                                      <p:tavLst>
                                        <p:tav tm="0">
                                          <p:val>
                                            <p:fltVal val="0"/>
                                          </p:val>
                                        </p:tav>
                                        <p:tav tm="100000">
                                          <p:val>
                                            <p:strVal val="#ppt_h"/>
                                          </p:val>
                                        </p:tav>
                                      </p:tavLst>
                                    </p:anim>
                                    <p:animEffect transition="in" filter="fade">
                                      <p:cBhvr>
                                        <p:cTn id="13" dur="750"/>
                                        <p:tgtEl>
                                          <p:spTgt spid="1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750" fill="hold"/>
                                        <p:tgtEl>
                                          <p:spTgt spid="13"/>
                                        </p:tgtEl>
                                        <p:attrNameLst>
                                          <p:attrName>ppt_w</p:attrName>
                                        </p:attrNameLst>
                                      </p:cBhvr>
                                      <p:tavLst>
                                        <p:tav tm="0">
                                          <p:val>
                                            <p:fltVal val="0"/>
                                          </p:val>
                                        </p:tav>
                                        <p:tav tm="100000">
                                          <p:val>
                                            <p:strVal val="#ppt_w"/>
                                          </p:val>
                                        </p:tav>
                                      </p:tavLst>
                                    </p:anim>
                                    <p:anim calcmode="lin" valueType="num">
                                      <p:cBhvr>
                                        <p:cTn id="18" dur="750" fill="hold"/>
                                        <p:tgtEl>
                                          <p:spTgt spid="13"/>
                                        </p:tgtEl>
                                        <p:attrNameLst>
                                          <p:attrName>ppt_h</p:attrName>
                                        </p:attrNameLst>
                                      </p:cBhvr>
                                      <p:tavLst>
                                        <p:tav tm="0">
                                          <p:val>
                                            <p:fltVal val="0"/>
                                          </p:val>
                                        </p:tav>
                                        <p:tav tm="100000">
                                          <p:val>
                                            <p:strVal val="#ppt_h"/>
                                          </p:val>
                                        </p:tav>
                                      </p:tavLst>
                                    </p:anim>
                                    <p:animEffect transition="in" filter="fade">
                                      <p:cBhvr>
                                        <p:cTn id="19" dur="750"/>
                                        <p:tgtEl>
                                          <p:spTgt spid="13"/>
                                        </p:tgtEl>
                                      </p:cBhvr>
                                    </p:animEffect>
                                  </p:childTnLst>
                                </p:cTn>
                              </p:par>
                            </p:childTnLst>
                          </p:cTn>
                        </p:par>
                        <p:par>
                          <p:cTn id="20" fill="hold">
                            <p:stCondLst>
                              <p:cond delay="2500"/>
                            </p:stCondLst>
                            <p:childTnLst>
                              <p:par>
                                <p:cTn id="21" presetID="53" presetClass="entr" presetSubtype="16"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750" fill="hold"/>
                                        <p:tgtEl>
                                          <p:spTgt spid="14"/>
                                        </p:tgtEl>
                                        <p:attrNameLst>
                                          <p:attrName>ppt_w</p:attrName>
                                        </p:attrNameLst>
                                      </p:cBhvr>
                                      <p:tavLst>
                                        <p:tav tm="0">
                                          <p:val>
                                            <p:fltVal val="0"/>
                                          </p:val>
                                        </p:tav>
                                        <p:tav tm="100000">
                                          <p:val>
                                            <p:strVal val="#ppt_w"/>
                                          </p:val>
                                        </p:tav>
                                      </p:tavLst>
                                    </p:anim>
                                    <p:anim calcmode="lin" valueType="num">
                                      <p:cBhvr>
                                        <p:cTn id="24" dur="750" fill="hold"/>
                                        <p:tgtEl>
                                          <p:spTgt spid="14"/>
                                        </p:tgtEl>
                                        <p:attrNameLst>
                                          <p:attrName>ppt_h</p:attrName>
                                        </p:attrNameLst>
                                      </p:cBhvr>
                                      <p:tavLst>
                                        <p:tav tm="0">
                                          <p:val>
                                            <p:fltVal val="0"/>
                                          </p:val>
                                        </p:tav>
                                        <p:tav tm="100000">
                                          <p:val>
                                            <p:strVal val="#ppt_h"/>
                                          </p:val>
                                        </p:tav>
                                      </p:tavLst>
                                    </p:anim>
                                    <p:animEffect transition="in" filter="fade">
                                      <p:cBhvr>
                                        <p:cTn id="2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ldLvl="0" animBg="1"/>
      <p:bldP spid="1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72647" y="2410250"/>
            <a:ext cx="3517177" cy="3672614"/>
            <a:chOff x="1055407" y="2247206"/>
            <a:chExt cx="3853683" cy="4023991"/>
          </a:xfrm>
        </p:grpSpPr>
        <p:sp>
          <p:nvSpPr>
            <p:cNvPr id="26" name="Freeform 7"/>
            <p:cNvSpPr/>
            <p:nvPr/>
          </p:nvSpPr>
          <p:spPr bwMode="auto">
            <a:xfrm>
              <a:off x="1937012" y="2607862"/>
              <a:ext cx="2093812" cy="2557989"/>
            </a:xfrm>
            <a:custGeom>
              <a:avLst/>
              <a:gdLst>
                <a:gd name="T0" fmla="*/ 373 w 373"/>
                <a:gd name="T1" fmla="*/ 193 h 455"/>
                <a:gd name="T2" fmla="*/ 174 w 373"/>
                <a:gd name="T3" fmla="*/ 8 h 455"/>
                <a:gd name="T4" fmla="*/ 2 w 373"/>
                <a:gd name="T5" fmla="*/ 180 h 455"/>
                <a:gd name="T6" fmla="*/ 29 w 373"/>
                <a:gd name="T7" fmla="*/ 289 h 455"/>
                <a:gd name="T8" fmla="*/ 77 w 373"/>
                <a:gd name="T9" fmla="*/ 455 h 455"/>
                <a:gd name="T10" fmla="*/ 77 w 373"/>
                <a:gd name="T11" fmla="*/ 455 h 455"/>
                <a:gd name="T12" fmla="*/ 298 w 373"/>
                <a:gd name="T13" fmla="*/ 455 h 455"/>
                <a:gd name="T14" fmla="*/ 298 w 373"/>
                <a:gd name="T15" fmla="*/ 451 h 455"/>
                <a:gd name="T16" fmla="*/ 345 w 373"/>
                <a:gd name="T17" fmla="*/ 289 h 455"/>
                <a:gd name="T18" fmla="*/ 373 w 373"/>
                <a:gd name="T19" fmla="*/ 19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455">
                  <a:moveTo>
                    <a:pt x="373" y="193"/>
                  </a:moveTo>
                  <a:cubicBezTo>
                    <a:pt x="373" y="86"/>
                    <a:pt x="283" y="0"/>
                    <a:pt x="174" y="8"/>
                  </a:cubicBezTo>
                  <a:cubicBezTo>
                    <a:pt x="83" y="14"/>
                    <a:pt x="9" y="88"/>
                    <a:pt x="2" y="180"/>
                  </a:cubicBezTo>
                  <a:cubicBezTo>
                    <a:pt x="0" y="220"/>
                    <a:pt x="10" y="257"/>
                    <a:pt x="29" y="289"/>
                  </a:cubicBezTo>
                  <a:cubicBezTo>
                    <a:pt x="59" y="339"/>
                    <a:pt x="77" y="396"/>
                    <a:pt x="77" y="455"/>
                  </a:cubicBezTo>
                  <a:cubicBezTo>
                    <a:pt x="77" y="455"/>
                    <a:pt x="77" y="455"/>
                    <a:pt x="77" y="455"/>
                  </a:cubicBezTo>
                  <a:cubicBezTo>
                    <a:pt x="298" y="455"/>
                    <a:pt x="298" y="455"/>
                    <a:pt x="298" y="455"/>
                  </a:cubicBezTo>
                  <a:cubicBezTo>
                    <a:pt x="298" y="451"/>
                    <a:pt x="298" y="451"/>
                    <a:pt x="298" y="451"/>
                  </a:cubicBezTo>
                  <a:cubicBezTo>
                    <a:pt x="298" y="394"/>
                    <a:pt x="315" y="338"/>
                    <a:pt x="345" y="289"/>
                  </a:cubicBezTo>
                  <a:cubicBezTo>
                    <a:pt x="363" y="261"/>
                    <a:pt x="373" y="228"/>
                    <a:pt x="373" y="193"/>
                  </a:cubicBezTo>
                  <a:close/>
                </a:path>
              </a:pathLst>
            </a:custGeom>
            <a:noFill/>
            <a:ln w="28575">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7" name="Freeform 9"/>
            <p:cNvSpPr>
              <a:spLocks noEditPoints="1"/>
            </p:cNvSpPr>
            <p:nvPr/>
          </p:nvSpPr>
          <p:spPr bwMode="auto">
            <a:xfrm>
              <a:off x="2184129" y="5112421"/>
              <a:ext cx="1606258" cy="353978"/>
            </a:xfrm>
            <a:custGeom>
              <a:avLst/>
              <a:gdLst>
                <a:gd name="T0" fmla="*/ 255 w 286"/>
                <a:gd name="T1" fmla="*/ 63 h 63"/>
                <a:gd name="T2" fmla="*/ 32 w 286"/>
                <a:gd name="T3" fmla="*/ 63 h 63"/>
                <a:gd name="T4" fmla="*/ 0 w 286"/>
                <a:gd name="T5" fmla="*/ 31 h 63"/>
                <a:gd name="T6" fmla="*/ 32 w 286"/>
                <a:gd name="T7" fmla="*/ 0 h 63"/>
                <a:gd name="T8" fmla="*/ 255 w 286"/>
                <a:gd name="T9" fmla="*/ 0 h 63"/>
                <a:gd name="T10" fmla="*/ 286 w 286"/>
                <a:gd name="T11" fmla="*/ 31 h 63"/>
                <a:gd name="T12" fmla="*/ 255 w 286"/>
                <a:gd name="T13" fmla="*/ 63 h 63"/>
                <a:gd name="T14" fmla="*/ 32 w 286"/>
                <a:gd name="T15" fmla="*/ 18 h 63"/>
                <a:gd name="T16" fmla="*/ 19 w 286"/>
                <a:gd name="T17" fmla="*/ 31 h 63"/>
                <a:gd name="T18" fmla="*/ 32 w 286"/>
                <a:gd name="T19" fmla="*/ 44 h 63"/>
                <a:gd name="T20" fmla="*/ 255 w 286"/>
                <a:gd name="T21" fmla="*/ 44 h 63"/>
                <a:gd name="T22" fmla="*/ 268 w 286"/>
                <a:gd name="T23" fmla="*/ 31 h 63"/>
                <a:gd name="T24" fmla="*/ 255 w 286"/>
                <a:gd name="T25" fmla="*/ 18 h 63"/>
                <a:gd name="T26" fmla="*/ 32 w 286"/>
                <a:gd name="T27"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63">
                  <a:moveTo>
                    <a:pt x="255" y="63"/>
                  </a:moveTo>
                  <a:cubicBezTo>
                    <a:pt x="32" y="63"/>
                    <a:pt x="32" y="63"/>
                    <a:pt x="32" y="63"/>
                  </a:cubicBezTo>
                  <a:cubicBezTo>
                    <a:pt x="14" y="63"/>
                    <a:pt x="0" y="49"/>
                    <a:pt x="0" y="31"/>
                  </a:cubicBezTo>
                  <a:cubicBezTo>
                    <a:pt x="0" y="14"/>
                    <a:pt x="14" y="0"/>
                    <a:pt x="32" y="0"/>
                  </a:cubicBezTo>
                  <a:cubicBezTo>
                    <a:pt x="255" y="0"/>
                    <a:pt x="255" y="0"/>
                    <a:pt x="255" y="0"/>
                  </a:cubicBezTo>
                  <a:cubicBezTo>
                    <a:pt x="272" y="0"/>
                    <a:pt x="286" y="14"/>
                    <a:pt x="286" y="31"/>
                  </a:cubicBezTo>
                  <a:cubicBezTo>
                    <a:pt x="286" y="49"/>
                    <a:pt x="272" y="63"/>
                    <a:pt x="255" y="63"/>
                  </a:cubicBezTo>
                  <a:close/>
                  <a:moveTo>
                    <a:pt x="32" y="18"/>
                  </a:moveTo>
                  <a:cubicBezTo>
                    <a:pt x="25" y="18"/>
                    <a:pt x="19" y="24"/>
                    <a:pt x="19" y="31"/>
                  </a:cubicBezTo>
                  <a:cubicBezTo>
                    <a:pt x="19" y="38"/>
                    <a:pt x="25" y="44"/>
                    <a:pt x="32" y="44"/>
                  </a:cubicBezTo>
                  <a:cubicBezTo>
                    <a:pt x="255" y="44"/>
                    <a:pt x="255" y="44"/>
                    <a:pt x="255" y="44"/>
                  </a:cubicBezTo>
                  <a:cubicBezTo>
                    <a:pt x="262" y="44"/>
                    <a:pt x="268" y="38"/>
                    <a:pt x="268" y="31"/>
                  </a:cubicBezTo>
                  <a:cubicBezTo>
                    <a:pt x="268" y="24"/>
                    <a:pt x="262" y="18"/>
                    <a:pt x="255" y="18"/>
                  </a:cubicBezTo>
                  <a:lnTo>
                    <a:pt x="32" y="18"/>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8" name="Freeform 10"/>
            <p:cNvSpPr>
              <a:spLocks noEditPoints="1"/>
            </p:cNvSpPr>
            <p:nvPr/>
          </p:nvSpPr>
          <p:spPr bwMode="auto">
            <a:xfrm>
              <a:off x="2331063" y="5359538"/>
              <a:ext cx="1319068" cy="353978"/>
            </a:xfrm>
            <a:custGeom>
              <a:avLst/>
              <a:gdLst>
                <a:gd name="T0" fmla="*/ 203 w 235"/>
                <a:gd name="T1" fmla="*/ 63 h 63"/>
                <a:gd name="T2" fmla="*/ 32 w 235"/>
                <a:gd name="T3" fmla="*/ 63 h 63"/>
                <a:gd name="T4" fmla="*/ 0 w 235"/>
                <a:gd name="T5" fmla="*/ 32 h 63"/>
                <a:gd name="T6" fmla="*/ 32 w 235"/>
                <a:gd name="T7" fmla="*/ 0 h 63"/>
                <a:gd name="T8" fmla="*/ 203 w 235"/>
                <a:gd name="T9" fmla="*/ 0 h 63"/>
                <a:gd name="T10" fmla="*/ 235 w 235"/>
                <a:gd name="T11" fmla="*/ 32 h 63"/>
                <a:gd name="T12" fmla="*/ 203 w 235"/>
                <a:gd name="T13" fmla="*/ 63 h 63"/>
                <a:gd name="T14" fmla="*/ 32 w 235"/>
                <a:gd name="T15" fmla="*/ 19 h 63"/>
                <a:gd name="T16" fmla="*/ 19 w 235"/>
                <a:gd name="T17" fmla="*/ 32 h 63"/>
                <a:gd name="T18" fmla="*/ 32 w 235"/>
                <a:gd name="T19" fmla="*/ 45 h 63"/>
                <a:gd name="T20" fmla="*/ 203 w 235"/>
                <a:gd name="T21" fmla="*/ 45 h 63"/>
                <a:gd name="T22" fmla="*/ 216 w 235"/>
                <a:gd name="T23" fmla="*/ 32 h 63"/>
                <a:gd name="T24" fmla="*/ 203 w 235"/>
                <a:gd name="T25" fmla="*/ 19 h 63"/>
                <a:gd name="T26" fmla="*/ 32 w 235"/>
                <a:gd name="T27"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63">
                  <a:moveTo>
                    <a:pt x="203" y="63"/>
                  </a:moveTo>
                  <a:cubicBezTo>
                    <a:pt x="32" y="63"/>
                    <a:pt x="32" y="63"/>
                    <a:pt x="32" y="63"/>
                  </a:cubicBezTo>
                  <a:cubicBezTo>
                    <a:pt x="14" y="63"/>
                    <a:pt x="0" y="49"/>
                    <a:pt x="0" y="32"/>
                  </a:cubicBezTo>
                  <a:cubicBezTo>
                    <a:pt x="0" y="14"/>
                    <a:pt x="14" y="0"/>
                    <a:pt x="32" y="0"/>
                  </a:cubicBezTo>
                  <a:cubicBezTo>
                    <a:pt x="203" y="0"/>
                    <a:pt x="203" y="0"/>
                    <a:pt x="203" y="0"/>
                  </a:cubicBezTo>
                  <a:cubicBezTo>
                    <a:pt x="220" y="0"/>
                    <a:pt x="235" y="14"/>
                    <a:pt x="235" y="32"/>
                  </a:cubicBezTo>
                  <a:cubicBezTo>
                    <a:pt x="235" y="49"/>
                    <a:pt x="220" y="63"/>
                    <a:pt x="203" y="63"/>
                  </a:cubicBezTo>
                  <a:close/>
                  <a:moveTo>
                    <a:pt x="32" y="19"/>
                  </a:moveTo>
                  <a:cubicBezTo>
                    <a:pt x="24" y="19"/>
                    <a:pt x="19" y="25"/>
                    <a:pt x="19" y="32"/>
                  </a:cubicBezTo>
                  <a:cubicBezTo>
                    <a:pt x="19" y="39"/>
                    <a:pt x="24" y="45"/>
                    <a:pt x="32" y="45"/>
                  </a:cubicBezTo>
                  <a:cubicBezTo>
                    <a:pt x="203" y="45"/>
                    <a:pt x="203" y="45"/>
                    <a:pt x="203" y="45"/>
                  </a:cubicBezTo>
                  <a:cubicBezTo>
                    <a:pt x="210" y="45"/>
                    <a:pt x="216" y="39"/>
                    <a:pt x="216" y="32"/>
                  </a:cubicBezTo>
                  <a:cubicBezTo>
                    <a:pt x="216" y="25"/>
                    <a:pt x="210" y="19"/>
                    <a:pt x="203" y="19"/>
                  </a:cubicBezTo>
                  <a:lnTo>
                    <a:pt x="32" y="19"/>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9" name="Freeform 11"/>
            <p:cNvSpPr>
              <a:spLocks noEditPoints="1"/>
            </p:cNvSpPr>
            <p:nvPr/>
          </p:nvSpPr>
          <p:spPr bwMode="auto">
            <a:xfrm>
              <a:off x="2494694" y="5613333"/>
              <a:ext cx="991806" cy="353978"/>
            </a:xfrm>
            <a:custGeom>
              <a:avLst/>
              <a:gdLst>
                <a:gd name="T0" fmla="*/ 145 w 177"/>
                <a:gd name="T1" fmla="*/ 63 h 63"/>
                <a:gd name="T2" fmla="*/ 32 w 177"/>
                <a:gd name="T3" fmla="*/ 63 h 63"/>
                <a:gd name="T4" fmla="*/ 0 w 177"/>
                <a:gd name="T5" fmla="*/ 31 h 63"/>
                <a:gd name="T6" fmla="*/ 32 w 177"/>
                <a:gd name="T7" fmla="*/ 0 h 63"/>
                <a:gd name="T8" fmla="*/ 145 w 177"/>
                <a:gd name="T9" fmla="*/ 0 h 63"/>
                <a:gd name="T10" fmla="*/ 177 w 177"/>
                <a:gd name="T11" fmla="*/ 31 h 63"/>
                <a:gd name="T12" fmla="*/ 145 w 177"/>
                <a:gd name="T13" fmla="*/ 63 h 63"/>
                <a:gd name="T14" fmla="*/ 32 w 177"/>
                <a:gd name="T15" fmla="*/ 18 h 63"/>
                <a:gd name="T16" fmla="*/ 19 w 177"/>
                <a:gd name="T17" fmla="*/ 31 h 63"/>
                <a:gd name="T18" fmla="*/ 32 w 177"/>
                <a:gd name="T19" fmla="*/ 44 h 63"/>
                <a:gd name="T20" fmla="*/ 145 w 177"/>
                <a:gd name="T21" fmla="*/ 44 h 63"/>
                <a:gd name="T22" fmla="*/ 158 w 177"/>
                <a:gd name="T23" fmla="*/ 31 h 63"/>
                <a:gd name="T24" fmla="*/ 145 w 177"/>
                <a:gd name="T25" fmla="*/ 18 h 63"/>
                <a:gd name="T26" fmla="*/ 32 w 177"/>
                <a:gd name="T27"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63">
                  <a:moveTo>
                    <a:pt x="145" y="63"/>
                  </a:moveTo>
                  <a:cubicBezTo>
                    <a:pt x="32" y="63"/>
                    <a:pt x="32" y="63"/>
                    <a:pt x="32" y="63"/>
                  </a:cubicBezTo>
                  <a:cubicBezTo>
                    <a:pt x="14" y="63"/>
                    <a:pt x="0" y="49"/>
                    <a:pt x="0" y="31"/>
                  </a:cubicBezTo>
                  <a:cubicBezTo>
                    <a:pt x="0" y="14"/>
                    <a:pt x="14" y="0"/>
                    <a:pt x="32" y="0"/>
                  </a:cubicBezTo>
                  <a:cubicBezTo>
                    <a:pt x="145" y="0"/>
                    <a:pt x="145" y="0"/>
                    <a:pt x="145" y="0"/>
                  </a:cubicBezTo>
                  <a:cubicBezTo>
                    <a:pt x="162" y="0"/>
                    <a:pt x="177" y="14"/>
                    <a:pt x="177" y="31"/>
                  </a:cubicBezTo>
                  <a:cubicBezTo>
                    <a:pt x="177" y="49"/>
                    <a:pt x="162" y="63"/>
                    <a:pt x="145" y="63"/>
                  </a:cubicBezTo>
                  <a:close/>
                  <a:moveTo>
                    <a:pt x="32" y="18"/>
                  </a:moveTo>
                  <a:cubicBezTo>
                    <a:pt x="24" y="18"/>
                    <a:pt x="19" y="24"/>
                    <a:pt x="19" y="31"/>
                  </a:cubicBezTo>
                  <a:cubicBezTo>
                    <a:pt x="19" y="38"/>
                    <a:pt x="24" y="44"/>
                    <a:pt x="32" y="44"/>
                  </a:cubicBezTo>
                  <a:cubicBezTo>
                    <a:pt x="145" y="44"/>
                    <a:pt x="145" y="44"/>
                    <a:pt x="145" y="44"/>
                  </a:cubicBezTo>
                  <a:cubicBezTo>
                    <a:pt x="152" y="44"/>
                    <a:pt x="158" y="38"/>
                    <a:pt x="158" y="31"/>
                  </a:cubicBezTo>
                  <a:cubicBezTo>
                    <a:pt x="158" y="24"/>
                    <a:pt x="152" y="18"/>
                    <a:pt x="145" y="18"/>
                  </a:cubicBezTo>
                  <a:lnTo>
                    <a:pt x="32" y="18"/>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0" name="Freeform 15"/>
            <p:cNvSpPr/>
            <p:nvPr/>
          </p:nvSpPr>
          <p:spPr bwMode="auto">
            <a:xfrm>
              <a:off x="2688380" y="5860449"/>
              <a:ext cx="601094" cy="410748"/>
            </a:xfrm>
            <a:custGeom>
              <a:avLst/>
              <a:gdLst>
                <a:gd name="T0" fmla="*/ 53 w 107"/>
                <a:gd name="T1" fmla="*/ 73 h 73"/>
                <a:gd name="T2" fmla="*/ 0 w 107"/>
                <a:gd name="T3" fmla="*/ 10 h 73"/>
                <a:gd name="T4" fmla="*/ 9 w 107"/>
                <a:gd name="T5" fmla="*/ 0 h 73"/>
                <a:gd name="T6" fmla="*/ 18 w 107"/>
                <a:gd name="T7" fmla="*/ 10 h 73"/>
                <a:gd name="T8" fmla="*/ 53 w 107"/>
                <a:gd name="T9" fmla="*/ 54 h 73"/>
                <a:gd name="T10" fmla="*/ 89 w 107"/>
                <a:gd name="T11" fmla="*/ 10 h 73"/>
                <a:gd name="T12" fmla="*/ 98 w 107"/>
                <a:gd name="T13" fmla="*/ 0 h 73"/>
                <a:gd name="T14" fmla="*/ 107 w 107"/>
                <a:gd name="T15" fmla="*/ 10 h 73"/>
                <a:gd name="T16" fmla="*/ 53 w 10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73">
                  <a:moveTo>
                    <a:pt x="53" y="73"/>
                  </a:moveTo>
                  <a:cubicBezTo>
                    <a:pt x="24" y="73"/>
                    <a:pt x="0" y="45"/>
                    <a:pt x="0" y="10"/>
                  </a:cubicBezTo>
                  <a:cubicBezTo>
                    <a:pt x="0" y="4"/>
                    <a:pt x="4" y="0"/>
                    <a:pt x="9" y="0"/>
                  </a:cubicBezTo>
                  <a:cubicBezTo>
                    <a:pt x="14" y="0"/>
                    <a:pt x="18" y="4"/>
                    <a:pt x="18" y="10"/>
                  </a:cubicBezTo>
                  <a:cubicBezTo>
                    <a:pt x="18" y="34"/>
                    <a:pt x="34" y="54"/>
                    <a:pt x="53" y="54"/>
                  </a:cubicBezTo>
                  <a:cubicBezTo>
                    <a:pt x="73" y="54"/>
                    <a:pt x="89" y="34"/>
                    <a:pt x="89" y="10"/>
                  </a:cubicBezTo>
                  <a:cubicBezTo>
                    <a:pt x="89" y="4"/>
                    <a:pt x="93" y="0"/>
                    <a:pt x="98" y="0"/>
                  </a:cubicBezTo>
                  <a:cubicBezTo>
                    <a:pt x="103" y="0"/>
                    <a:pt x="107" y="4"/>
                    <a:pt x="107" y="10"/>
                  </a:cubicBezTo>
                  <a:cubicBezTo>
                    <a:pt x="107" y="45"/>
                    <a:pt x="83" y="73"/>
                    <a:pt x="53" y="73"/>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1" name="Freeform 16"/>
            <p:cNvSpPr/>
            <p:nvPr/>
          </p:nvSpPr>
          <p:spPr bwMode="auto">
            <a:xfrm>
              <a:off x="1416064" y="2627899"/>
              <a:ext cx="517609" cy="1659688"/>
            </a:xfrm>
            <a:custGeom>
              <a:avLst/>
              <a:gdLst>
                <a:gd name="T0" fmla="*/ 23 w 92"/>
                <a:gd name="T1" fmla="*/ 295 h 295"/>
                <a:gd name="T2" fmla="*/ 15 w 92"/>
                <a:gd name="T3" fmla="*/ 289 h 295"/>
                <a:gd name="T4" fmla="*/ 0 w 92"/>
                <a:gd name="T5" fmla="*/ 197 h 295"/>
                <a:gd name="T6" fmla="*/ 75 w 92"/>
                <a:gd name="T7" fmla="*/ 4 h 295"/>
                <a:gd name="T8" fmla="*/ 88 w 92"/>
                <a:gd name="T9" fmla="*/ 3 h 295"/>
                <a:gd name="T10" fmla="*/ 89 w 92"/>
                <a:gd name="T11" fmla="*/ 16 h 295"/>
                <a:gd name="T12" fmla="*/ 18 w 92"/>
                <a:gd name="T13" fmla="*/ 197 h 295"/>
                <a:gd name="T14" fmla="*/ 32 w 92"/>
                <a:gd name="T15" fmla="*/ 283 h 295"/>
                <a:gd name="T16" fmla="*/ 26 w 92"/>
                <a:gd name="T17" fmla="*/ 294 h 295"/>
                <a:gd name="T18" fmla="*/ 23 w 92"/>
                <a:gd name="T19"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5">
                  <a:moveTo>
                    <a:pt x="23" y="295"/>
                  </a:moveTo>
                  <a:cubicBezTo>
                    <a:pt x="20" y="295"/>
                    <a:pt x="16" y="292"/>
                    <a:pt x="15" y="289"/>
                  </a:cubicBezTo>
                  <a:cubicBezTo>
                    <a:pt x="5" y="259"/>
                    <a:pt x="0" y="229"/>
                    <a:pt x="0" y="197"/>
                  </a:cubicBezTo>
                  <a:cubicBezTo>
                    <a:pt x="0" y="125"/>
                    <a:pt x="27" y="57"/>
                    <a:pt x="75" y="4"/>
                  </a:cubicBezTo>
                  <a:cubicBezTo>
                    <a:pt x="79" y="0"/>
                    <a:pt x="85" y="0"/>
                    <a:pt x="88" y="3"/>
                  </a:cubicBezTo>
                  <a:cubicBezTo>
                    <a:pt x="92" y="7"/>
                    <a:pt x="92" y="13"/>
                    <a:pt x="89" y="16"/>
                  </a:cubicBezTo>
                  <a:cubicBezTo>
                    <a:pt x="43" y="66"/>
                    <a:pt x="18" y="130"/>
                    <a:pt x="18" y="197"/>
                  </a:cubicBezTo>
                  <a:cubicBezTo>
                    <a:pt x="18" y="227"/>
                    <a:pt x="23" y="255"/>
                    <a:pt x="32" y="283"/>
                  </a:cubicBezTo>
                  <a:cubicBezTo>
                    <a:pt x="34" y="288"/>
                    <a:pt x="31" y="293"/>
                    <a:pt x="26" y="294"/>
                  </a:cubicBezTo>
                  <a:cubicBezTo>
                    <a:pt x="25" y="295"/>
                    <a:pt x="24" y="295"/>
                    <a:pt x="23" y="295"/>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2" name="Freeform 17"/>
            <p:cNvSpPr/>
            <p:nvPr/>
          </p:nvSpPr>
          <p:spPr bwMode="auto">
            <a:xfrm>
              <a:off x="1055407" y="2247206"/>
              <a:ext cx="758047" cy="2561329"/>
            </a:xfrm>
            <a:custGeom>
              <a:avLst/>
              <a:gdLst>
                <a:gd name="T0" fmla="*/ 62 w 135"/>
                <a:gd name="T1" fmla="*/ 456 h 456"/>
                <a:gd name="T2" fmla="*/ 54 w 135"/>
                <a:gd name="T3" fmla="*/ 452 h 456"/>
                <a:gd name="T4" fmla="*/ 0 w 135"/>
                <a:gd name="T5" fmla="*/ 265 h 456"/>
                <a:gd name="T6" fmla="*/ 119 w 135"/>
                <a:gd name="T7" fmla="*/ 3 h 456"/>
                <a:gd name="T8" fmla="*/ 132 w 135"/>
                <a:gd name="T9" fmla="*/ 4 h 456"/>
                <a:gd name="T10" fmla="*/ 131 w 135"/>
                <a:gd name="T11" fmla="*/ 17 h 456"/>
                <a:gd name="T12" fmla="*/ 19 w 135"/>
                <a:gd name="T13" fmla="*/ 265 h 456"/>
                <a:gd name="T14" fmla="*/ 70 w 135"/>
                <a:gd name="T15" fmla="*/ 442 h 456"/>
                <a:gd name="T16" fmla="*/ 67 w 135"/>
                <a:gd name="T17" fmla="*/ 455 h 456"/>
                <a:gd name="T18" fmla="*/ 62 w 135"/>
                <a:gd name="T1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456">
                  <a:moveTo>
                    <a:pt x="62" y="456"/>
                  </a:moveTo>
                  <a:cubicBezTo>
                    <a:pt x="59" y="456"/>
                    <a:pt x="56" y="455"/>
                    <a:pt x="54" y="452"/>
                  </a:cubicBezTo>
                  <a:cubicBezTo>
                    <a:pt x="19" y="396"/>
                    <a:pt x="0" y="332"/>
                    <a:pt x="0" y="265"/>
                  </a:cubicBezTo>
                  <a:cubicBezTo>
                    <a:pt x="0" y="165"/>
                    <a:pt x="43" y="70"/>
                    <a:pt x="119" y="3"/>
                  </a:cubicBezTo>
                  <a:cubicBezTo>
                    <a:pt x="122" y="0"/>
                    <a:pt x="128" y="0"/>
                    <a:pt x="132" y="4"/>
                  </a:cubicBezTo>
                  <a:cubicBezTo>
                    <a:pt x="135" y="8"/>
                    <a:pt x="135" y="14"/>
                    <a:pt x="131" y="17"/>
                  </a:cubicBezTo>
                  <a:cubicBezTo>
                    <a:pt x="60" y="80"/>
                    <a:pt x="19" y="171"/>
                    <a:pt x="19" y="265"/>
                  </a:cubicBezTo>
                  <a:cubicBezTo>
                    <a:pt x="19" y="328"/>
                    <a:pt x="37" y="389"/>
                    <a:pt x="70" y="442"/>
                  </a:cubicBezTo>
                  <a:cubicBezTo>
                    <a:pt x="73" y="446"/>
                    <a:pt x="71" y="452"/>
                    <a:pt x="67" y="455"/>
                  </a:cubicBezTo>
                  <a:cubicBezTo>
                    <a:pt x="65" y="456"/>
                    <a:pt x="64" y="456"/>
                    <a:pt x="62" y="456"/>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3" name="Freeform 18"/>
            <p:cNvSpPr>
              <a:spLocks noEditPoints="1"/>
            </p:cNvSpPr>
            <p:nvPr/>
          </p:nvSpPr>
          <p:spPr bwMode="auto">
            <a:xfrm>
              <a:off x="2437924" y="3586310"/>
              <a:ext cx="604434" cy="1622954"/>
            </a:xfrm>
            <a:custGeom>
              <a:avLst/>
              <a:gdLst>
                <a:gd name="T0" fmla="*/ 70 w 108"/>
                <a:gd name="T1" fmla="*/ 289 h 289"/>
                <a:gd name="T2" fmla="*/ 61 w 108"/>
                <a:gd name="T3" fmla="*/ 279 h 289"/>
                <a:gd name="T4" fmla="*/ 61 w 108"/>
                <a:gd name="T5" fmla="*/ 83 h 289"/>
                <a:gd name="T6" fmla="*/ 11 w 108"/>
                <a:gd name="T7" fmla="*/ 62 h 289"/>
                <a:gd name="T8" fmla="*/ 1 w 108"/>
                <a:gd name="T9" fmla="*/ 33 h 289"/>
                <a:gd name="T10" fmla="*/ 12 w 108"/>
                <a:gd name="T11" fmla="*/ 9 h 289"/>
                <a:gd name="T12" fmla="*/ 44 w 108"/>
                <a:gd name="T13" fmla="*/ 1 h 289"/>
                <a:gd name="T14" fmla="*/ 68 w 108"/>
                <a:gd name="T15" fmla="*/ 13 h 289"/>
                <a:gd name="T16" fmla="*/ 79 w 108"/>
                <a:gd name="T17" fmla="*/ 65 h 289"/>
                <a:gd name="T18" fmla="*/ 79 w 108"/>
                <a:gd name="T19" fmla="*/ 66 h 289"/>
                <a:gd name="T20" fmla="*/ 98 w 108"/>
                <a:gd name="T21" fmla="*/ 67 h 289"/>
                <a:gd name="T22" fmla="*/ 108 w 108"/>
                <a:gd name="T23" fmla="*/ 76 h 289"/>
                <a:gd name="T24" fmla="*/ 98 w 108"/>
                <a:gd name="T25" fmla="*/ 86 h 289"/>
                <a:gd name="T26" fmla="*/ 79 w 108"/>
                <a:gd name="T27" fmla="*/ 85 h 289"/>
                <a:gd name="T28" fmla="*/ 79 w 108"/>
                <a:gd name="T29" fmla="*/ 279 h 289"/>
                <a:gd name="T30" fmla="*/ 70 w 108"/>
                <a:gd name="T31" fmla="*/ 289 h 289"/>
                <a:gd name="T32" fmla="*/ 38 w 108"/>
                <a:gd name="T33" fmla="*/ 19 h 289"/>
                <a:gd name="T34" fmla="*/ 24 w 108"/>
                <a:gd name="T35" fmla="*/ 23 h 289"/>
                <a:gd name="T36" fmla="*/ 19 w 108"/>
                <a:gd name="T37" fmla="*/ 34 h 289"/>
                <a:gd name="T38" fmla="*/ 24 w 108"/>
                <a:gd name="T39" fmla="*/ 49 h 289"/>
                <a:gd name="T40" fmla="*/ 61 w 108"/>
                <a:gd name="T41" fmla="*/ 64 h 289"/>
                <a:gd name="T42" fmla="*/ 61 w 108"/>
                <a:gd name="T43" fmla="*/ 64 h 289"/>
                <a:gd name="T44" fmla="*/ 61 w 108"/>
                <a:gd name="T45" fmla="*/ 63 h 289"/>
                <a:gd name="T46" fmla="*/ 53 w 108"/>
                <a:gd name="T47" fmla="*/ 25 h 289"/>
                <a:gd name="T48" fmla="*/ 43 w 108"/>
                <a:gd name="T49" fmla="*/ 19 h 289"/>
                <a:gd name="T50" fmla="*/ 38 w 108"/>
                <a:gd name="T51"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89">
                  <a:moveTo>
                    <a:pt x="70" y="289"/>
                  </a:moveTo>
                  <a:cubicBezTo>
                    <a:pt x="65" y="289"/>
                    <a:pt x="61" y="284"/>
                    <a:pt x="61" y="279"/>
                  </a:cubicBezTo>
                  <a:cubicBezTo>
                    <a:pt x="61" y="83"/>
                    <a:pt x="61" y="83"/>
                    <a:pt x="61" y="83"/>
                  </a:cubicBezTo>
                  <a:cubicBezTo>
                    <a:pt x="37" y="80"/>
                    <a:pt x="21" y="72"/>
                    <a:pt x="11" y="62"/>
                  </a:cubicBezTo>
                  <a:cubicBezTo>
                    <a:pt x="3" y="53"/>
                    <a:pt x="0" y="43"/>
                    <a:pt x="1" y="33"/>
                  </a:cubicBezTo>
                  <a:cubicBezTo>
                    <a:pt x="1" y="22"/>
                    <a:pt x="5" y="14"/>
                    <a:pt x="12" y="9"/>
                  </a:cubicBezTo>
                  <a:cubicBezTo>
                    <a:pt x="20" y="2"/>
                    <a:pt x="31" y="0"/>
                    <a:pt x="44" y="1"/>
                  </a:cubicBezTo>
                  <a:cubicBezTo>
                    <a:pt x="54" y="2"/>
                    <a:pt x="62" y="6"/>
                    <a:pt x="68" y="13"/>
                  </a:cubicBezTo>
                  <a:cubicBezTo>
                    <a:pt x="82" y="31"/>
                    <a:pt x="80" y="59"/>
                    <a:pt x="79" y="65"/>
                  </a:cubicBezTo>
                  <a:cubicBezTo>
                    <a:pt x="79" y="66"/>
                    <a:pt x="79" y="66"/>
                    <a:pt x="79" y="66"/>
                  </a:cubicBezTo>
                  <a:cubicBezTo>
                    <a:pt x="85" y="67"/>
                    <a:pt x="91" y="67"/>
                    <a:pt x="98" y="67"/>
                  </a:cubicBezTo>
                  <a:cubicBezTo>
                    <a:pt x="103" y="67"/>
                    <a:pt x="108" y="71"/>
                    <a:pt x="108" y="76"/>
                  </a:cubicBezTo>
                  <a:cubicBezTo>
                    <a:pt x="108" y="81"/>
                    <a:pt x="103" y="86"/>
                    <a:pt x="98" y="86"/>
                  </a:cubicBezTo>
                  <a:cubicBezTo>
                    <a:pt x="92" y="86"/>
                    <a:pt x="85" y="85"/>
                    <a:pt x="79" y="85"/>
                  </a:cubicBezTo>
                  <a:cubicBezTo>
                    <a:pt x="79" y="279"/>
                    <a:pt x="79" y="279"/>
                    <a:pt x="79" y="279"/>
                  </a:cubicBezTo>
                  <a:cubicBezTo>
                    <a:pt x="79" y="284"/>
                    <a:pt x="75" y="289"/>
                    <a:pt x="70" y="289"/>
                  </a:cubicBezTo>
                  <a:close/>
                  <a:moveTo>
                    <a:pt x="38" y="19"/>
                  </a:moveTo>
                  <a:cubicBezTo>
                    <a:pt x="33" y="19"/>
                    <a:pt x="27" y="20"/>
                    <a:pt x="24" y="23"/>
                  </a:cubicBezTo>
                  <a:cubicBezTo>
                    <a:pt x="21" y="25"/>
                    <a:pt x="20" y="29"/>
                    <a:pt x="19" y="34"/>
                  </a:cubicBezTo>
                  <a:cubicBezTo>
                    <a:pt x="19" y="40"/>
                    <a:pt x="20" y="45"/>
                    <a:pt x="24" y="49"/>
                  </a:cubicBezTo>
                  <a:cubicBezTo>
                    <a:pt x="29" y="54"/>
                    <a:pt x="38" y="61"/>
                    <a:pt x="61" y="64"/>
                  </a:cubicBezTo>
                  <a:cubicBezTo>
                    <a:pt x="61" y="64"/>
                    <a:pt x="61" y="64"/>
                    <a:pt x="61" y="64"/>
                  </a:cubicBezTo>
                  <a:cubicBezTo>
                    <a:pt x="61" y="64"/>
                    <a:pt x="61" y="64"/>
                    <a:pt x="61" y="63"/>
                  </a:cubicBezTo>
                  <a:cubicBezTo>
                    <a:pt x="62" y="56"/>
                    <a:pt x="62" y="35"/>
                    <a:pt x="53" y="25"/>
                  </a:cubicBezTo>
                  <a:cubicBezTo>
                    <a:pt x="51" y="22"/>
                    <a:pt x="47" y="20"/>
                    <a:pt x="43" y="19"/>
                  </a:cubicBezTo>
                  <a:cubicBezTo>
                    <a:pt x="41" y="19"/>
                    <a:pt x="39" y="19"/>
                    <a:pt x="38"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4" name="Freeform 19"/>
            <p:cNvSpPr>
              <a:spLocks noEditPoints="1"/>
            </p:cNvSpPr>
            <p:nvPr/>
          </p:nvSpPr>
          <p:spPr bwMode="auto">
            <a:xfrm>
              <a:off x="2935497" y="3586310"/>
              <a:ext cx="607773" cy="1622954"/>
            </a:xfrm>
            <a:custGeom>
              <a:avLst/>
              <a:gdLst>
                <a:gd name="T0" fmla="*/ 38 w 108"/>
                <a:gd name="T1" fmla="*/ 289 h 289"/>
                <a:gd name="T2" fmla="*/ 28 w 108"/>
                <a:gd name="T3" fmla="*/ 279 h 289"/>
                <a:gd name="T4" fmla="*/ 28 w 108"/>
                <a:gd name="T5" fmla="*/ 85 h 289"/>
                <a:gd name="T6" fmla="*/ 9 w 108"/>
                <a:gd name="T7" fmla="*/ 86 h 289"/>
                <a:gd name="T8" fmla="*/ 0 w 108"/>
                <a:gd name="T9" fmla="*/ 76 h 289"/>
                <a:gd name="T10" fmla="*/ 9 w 108"/>
                <a:gd name="T11" fmla="*/ 67 h 289"/>
                <a:gd name="T12" fmla="*/ 28 w 108"/>
                <a:gd name="T13" fmla="*/ 66 h 289"/>
                <a:gd name="T14" fmla="*/ 28 w 108"/>
                <a:gd name="T15" fmla="*/ 65 h 289"/>
                <a:gd name="T16" fmla="*/ 40 w 108"/>
                <a:gd name="T17" fmla="*/ 13 h 289"/>
                <a:gd name="T18" fmla="*/ 63 w 108"/>
                <a:gd name="T19" fmla="*/ 1 h 289"/>
                <a:gd name="T20" fmla="*/ 96 w 108"/>
                <a:gd name="T21" fmla="*/ 9 h 289"/>
                <a:gd name="T22" fmla="*/ 107 w 108"/>
                <a:gd name="T23" fmla="*/ 33 h 289"/>
                <a:gd name="T24" fmla="*/ 97 w 108"/>
                <a:gd name="T25" fmla="*/ 62 h 289"/>
                <a:gd name="T26" fmla="*/ 47 w 108"/>
                <a:gd name="T27" fmla="*/ 83 h 289"/>
                <a:gd name="T28" fmla="*/ 47 w 108"/>
                <a:gd name="T29" fmla="*/ 279 h 289"/>
                <a:gd name="T30" fmla="*/ 38 w 108"/>
                <a:gd name="T31" fmla="*/ 289 h 289"/>
                <a:gd name="T32" fmla="*/ 70 w 108"/>
                <a:gd name="T33" fmla="*/ 19 h 289"/>
                <a:gd name="T34" fmla="*/ 65 w 108"/>
                <a:gd name="T35" fmla="*/ 19 h 289"/>
                <a:gd name="T36" fmla="*/ 54 w 108"/>
                <a:gd name="T37" fmla="*/ 25 h 289"/>
                <a:gd name="T38" fmla="*/ 47 w 108"/>
                <a:gd name="T39" fmla="*/ 63 h 289"/>
                <a:gd name="T40" fmla="*/ 47 w 108"/>
                <a:gd name="T41" fmla="*/ 64 h 289"/>
                <a:gd name="T42" fmla="*/ 47 w 108"/>
                <a:gd name="T43" fmla="*/ 64 h 289"/>
                <a:gd name="T44" fmla="*/ 83 w 108"/>
                <a:gd name="T45" fmla="*/ 49 h 289"/>
                <a:gd name="T46" fmla="*/ 89 w 108"/>
                <a:gd name="T47" fmla="*/ 34 h 289"/>
                <a:gd name="T48" fmla="*/ 84 w 108"/>
                <a:gd name="T49" fmla="*/ 23 h 289"/>
                <a:gd name="T50" fmla="*/ 70 w 108"/>
                <a:gd name="T51" fmla="*/ 1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89">
                  <a:moveTo>
                    <a:pt x="38" y="289"/>
                  </a:moveTo>
                  <a:cubicBezTo>
                    <a:pt x="32" y="289"/>
                    <a:pt x="28" y="284"/>
                    <a:pt x="28" y="279"/>
                  </a:cubicBezTo>
                  <a:cubicBezTo>
                    <a:pt x="28" y="85"/>
                    <a:pt x="28" y="85"/>
                    <a:pt x="28" y="85"/>
                  </a:cubicBezTo>
                  <a:cubicBezTo>
                    <a:pt x="22" y="85"/>
                    <a:pt x="16" y="86"/>
                    <a:pt x="9" y="86"/>
                  </a:cubicBezTo>
                  <a:cubicBezTo>
                    <a:pt x="4" y="86"/>
                    <a:pt x="0" y="81"/>
                    <a:pt x="0" y="76"/>
                  </a:cubicBezTo>
                  <a:cubicBezTo>
                    <a:pt x="0" y="71"/>
                    <a:pt x="4" y="67"/>
                    <a:pt x="9" y="67"/>
                  </a:cubicBezTo>
                  <a:cubicBezTo>
                    <a:pt x="16" y="67"/>
                    <a:pt x="23" y="67"/>
                    <a:pt x="28" y="66"/>
                  </a:cubicBezTo>
                  <a:cubicBezTo>
                    <a:pt x="28" y="65"/>
                    <a:pt x="28" y="65"/>
                    <a:pt x="28" y="65"/>
                  </a:cubicBezTo>
                  <a:cubicBezTo>
                    <a:pt x="28" y="59"/>
                    <a:pt x="26" y="31"/>
                    <a:pt x="40" y="13"/>
                  </a:cubicBezTo>
                  <a:cubicBezTo>
                    <a:pt x="46" y="6"/>
                    <a:pt x="54" y="2"/>
                    <a:pt x="63" y="1"/>
                  </a:cubicBezTo>
                  <a:cubicBezTo>
                    <a:pt x="77" y="0"/>
                    <a:pt x="88" y="2"/>
                    <a:pt x="96" y="9"/>
                  </a:cubicBezTo>
                  <a:cubicBezTo>
                    <a:pt x="102" y="14"/>
                    <a:pt x="106" y="22"/>
                    <a:pt x="107" y="33"/>
                  </a:cubicBezTo>
                  <a:cubicBezTo>
                    <a:pt x="108" y="43"/>
                    <a:pt x="105" y="53"/>
                    <a:pt x="97" y="62"/>
                  </a:cubicBezTo>
                  <a:cubicBezTo>
                    <a:pt x="87" y="72"/>
                    <a:pt x="70" y="80"/>
                    <a:pt x="47" y="83"/>
                  </a:cubicBezTo>
                  <a:cubicBezTo>
                    <a:pt x="47" y="279"/>
                    <a:pt x="47" y="279"/>
                    <a:pt x="47" y="279"/>
                  </a:cubicBezTo>
                  <a:cubicBezTo>
                    <a:pt x="47" y="284"/>
                    <a:pt x="43" y="289"/>
                    <a:pt x="38" y="289"/>
                  </a:cubicBezTo>
                  <a:close/>
                  <a:moveTo>
                    <a:pt x="70" y="19"/>
                  </a:moveTo>
                  <a:cubicBezTo>
                    <a:pt x="68" y="19"/>
                    <a:pt x="67" y="19"/>
                    <a:pt x="65" y="19"/>
                  </a:cubicBezTo>
                  <a:cubicBezTo>
                    <a:pt x="60" y="20"/>
                    <a:pt x="57" y="22"/>
                    <a:pt x="54" y="25"/>
                  </a:cubicBezTo>
                  <a:cubicBezTo>
                    <a:pt x="46" y="35"/>
                    <a:pt x="46" y="56"/>
                    <a:pt x="47" y="63"/>
                  </a:cubicBezTo>
                  <a:cubicBezTo>
                    <a:pt x="47" y="64"/>
                    <a:pt x="47" y="64"/>
                    <a:pt x="47" y="64"/>
                  </a:cubicBezTo>
                  <a:cubicBezTo>
                    <a:pt x="47" y="64"/>
                    <a:pt x="47" y="64"/>
                    <a:pt x="47" y="64"/>
                  </a:cubicBezTo>
                  <a:cubicBezTo>
                    <a:pt x="69" y="61"/>
                    <a:pt x="79" y="54"/>
                    <a:pt x="83" y="49"/>
                  </a:cubicBezTo>
                  <a:cubicBezTo>
                    <a:pt x="87" y="45"/>
                    <a:pt x="89" y="40"/>
                    <a:pt x="89" y="34"/>
                  </a:cubicBezTo>
                  <a:cubicBezTo>
                    <a:pt x="88" y="29"/>
                    <a:pt x="86" y="25"/>
                    <a:pt x="84" y="23"/>
                  </a:cubicBezTo>
                  <a:cubicBezTo>
                    <a:pt x="80" y="20"/>
                    <a:pt x="75" y="19"/>
                    <a:pt x="70"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5" name="Freeform 20"/>
            <p:cNvSpPr/>
            <p:nvPr/>
          </p:nvSpPr>
          <p:spPr bwMode="auto">
            <a:xfrm>
              <a:off x="2060570" y="2470947"/>
              <a:ext cx="113540" cy="106861"/>
            </a:xfrm>
            <a:custGeom>
              <a:avLst/>
              <a:gdLst>
                <a:gd name="T0" fmla="*/ 10 w 20"/>
                <a:gd name="T1" fmla="*/ 19 h 19"/>
                <a:gd name="T2" fmla="*/ 1 w 20"/>
                <a:gd name="T3" fmla="*/ 12 h 19"/>
                <a:gd name="T4" fmla="*/ 9 w 20"/>
                <a:gd name="T5" fmla="*/ 1 h 19"/>
                <a:gd name="T6" fmla="*/ 10 w 20"/>
                <a:gd name="T7" fmla="*/ 0 h 19"/>
                <a:gd name="T8" fmla="*/ 20 w 20"/>
                <a:gd name="T9" fmla="*/ 8 h 19"/>
                <a:gd name="T10" fmla="*/ 18 w 20"/>
                <a:gd name="T11" fmla="*/ 15 h 19"/>
                <a:gd name="T12" fmla="*/ 12 w 20"/>
                <a:gd name="T13" fmla="*/ 19 h 19"/>
                <a:gd name="T14" fmla="*/ 10 w 20"/>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10" y="19"/>
                  </a:moveTo>
                  <a:cubicBezTo>
                    <a:pt x="6" y="19"/>
                    <a:pt x="2" y="16"/>
                    <a:pt x="1" y="12"/>
                  </a:cubicBezTo>
                  <a:cubicBezTo>
                    <a:pt x="0" y="7"/>
                    <a:pt x="3" y="2"/>
                    <a:pt x="9" y="1"/>
                  </a:cubicBezTo>
                  <a:cubicBezTo>
                    <a:pt x="9" y="0"/>
                    <a:pt x="10" y="0"/>
                    <a:pt x="10" y="0"/>
                  </a:cubicBezTo>
                  <a:cubicBezTo>
                    <a:pt x="15" y="0"/>
                    <a:pt x="19" y="4"/>
                    <a:pt x="20" y="8"/>
                  </a:cubicBezTo>
                  <a:cubicBezTo>
                    <a:pt x="20" y="10"/>
                    <a:pt x="20" y="13"/>
                    <a:pt x="18" y="15"/>
                  </a:cubicBezTo>
                  <a:cubicBezTo>
                    <a:pt x="17" y="17"/>
                    <a:pt x="15" y="19"/>
                    <a:pt x="12" y="19"/>
                  </a:cubicBezTo>
                  <a:cubicBezTo>
                    <a:pt x="12" y="19"/>
                    <a:pt x="11" y="19"/>
                    <a:pt x="10"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grpSp>
          <p:nvGrpSpPr>
            <p:cNvPr id="3" name="组合 2"/>
            <p:cNvGrpSpPr/>
            <p:nvPr/>
          </p:nvGrpSpPr>
          <p:grpSpPr>
            <a:xfrm flipH="1">
              <a:off x="3790387" y="2247206"/>
              <a:ext cx="1118703" cy="2561329"/>
              <a:chOff x="6992786" y="2233266"/>
              <a:chExt cx="1118703" cy="2561329"/>
            </a:xfrm>
            <a:solidFill>
              <a:srgbClr val="434345"/>
            </a:solidFill>
          </p:grpSpPr>
          <p:sp>
            <p:nvSpPr>
              <p:cNvPr id="36" name="Freeform 16"/>
              <p:cNvSpPr/>
              <p:nvPr/>
            </p:nvSpPr>
            <p:spPr bwMode="auto">
              <a:xfrm>
                <a:off x="7353443" y="2613959"/>
                <a:ext cx="517609" cy="1659688"/>
              </a:xfrm>
              <a:custGeom>
                <a:avLst/>
                <a:gdLst>
                  <a:gd name="T0" fmla="*/ 23 w 92"/>
                  <a:gd name="T1" fmla="*/ 295 h 295"/>
                  <a:gd name="T2" fmla="*/ 15 w 92"/>
                  <a:gd name="T3" fmla="*/ 289 h 295"/>
                  <a:gd name="T4" fmla="*/ 0 w 92"/>
                  <a:gd name="T5" fmla="*/ 197 h 295"/>
                  <a:gd name="T6" fmla="*/ 75 w 92"/>
                  <a:gd name="T7" fmla="*/ 4 h 295"/>
                  <a:gd name="T8" fmla="*/ 88 w 92"/>
                  <a:gd name="T9" fmla="*/ 3 h 295"/>
                  <a:gd name="T10" fmla="*/ 89 w 92"/>
                  <a:gd name="T11" fmla="*/ 16 h 295"/>
                  <a:gd name="T12" fmla="*/ 18 w 92"/>
                  <a:gd name="T13" fmla="*/ 197 h 295"/>
                  <a:gd name="T14" fmla="*/ 32 w 92"/>
                  <a:gd name="T15" fmla="*/ 283 h 295"/>
                  <a:gd name="T16" fmla="*/ 26 w 92"/>
                  <a:gd name="T17" fmla="*/ 294 h 295"/>
                  <a:gd name="T18" fmla="*/ 23 w 92"/>
                  <a:gd name="T19"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5">
                    <a:moveTo>
                      <a:pt x="23" y="295"/>
                    </a:moveTo>
                    <a:cubicBezTo>
                      <a:pt x="20" y="295"/>
                      <a:pt x="16" y="292"/>
                      <a:pt x="15" y="289"/>
                    </a:cubicBezTo>
                    <a:cubicBezTo>
                      <a:pt x="5" y="259"/>
                      <a:pt x="0" y="229"/>
                      <a:pt x="0" y="197"/>
                    </a:cubicBezTo>
                    <a:cubicBezTo>
                      <a:pt x="0" y="125"/>
                      <a:pt x="27" y="57"/>
                      <a:pt x="75" y="4"/>
                    </a:cubicBezTo>
                    <a:cubicBezTo>
                      <a:pt x="79" y="0"/>
                      <a:pt x="85" y="0"/>
                      <a:pt x="88" y="3"/>
                    </a:cubicBezTo>
                    <a:cubicBezTo>
                      <a:pt x="92" y="7"/>
                      <a:pt x="92" y="13"/>
                      <a:pt x="89" y="16"/>
                    </a:cubicBezTo>
                    <a:cubicBezTo>
                      <a:pt x="43" y="66"/>
                      <a:pt x="18" y="130"/>
                      <a:pt x="18" y="197"/>
                    </a:cubicBezTo>
                    <a:cubicBezTo>
                      <a:pt x="18" y="227"/>
                      <a:pt x="23" y="255"/>
                      <a:pt x="32" y="283"/>
                    </a:cubicBezTo>
                    <a:cubicBezTo>
                      <a:pt x="34" y="288"/>
                      <a:pt x="31" y="293"/>
                      <a:pt x="26" y="294"/>
                    </a:cubicBezTo>
                    <a:cubicBezTo>
                      <a:pt x="25" y="295"/>
                      <a:pt x="24" y="295"/>
                      <a:pt x="23" y="2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7" name="Freeform 17"/>
              <p:cNvSpPr/>
              <p:nvPr/>
            </p:nvSpPr>
            <p:spPr bwMode="auto">
              <a:xfrm>
                <a:off x="6992786" y="2233266"/>
                <a:ext cx="758047" cy="2561329"/>
              </a:xfrm>
              <a:custGeom>
                <a:avLst/>
                <a:gdLst>
                  <a:gd name="T0" fmla="*/ 62 w 135"/>
                  <a:gd name="T1" fmla="*/ 456 h 456"/>
                  <a:gd name="T2" fmla="*/ 54 w 135"/>
                  <a:gd name="T3" fmla="*/ 452 h 456"/>
                  <a:gd name="T4" fmla="*/ 0 w 135"/>
                  <a:gd name="T5" fmla="*/ 265 h 456"/>
                  <a:gd name="T6" fmla="*/ 119 w 135"/>
                  <a:gd name="T7" fmla="*/ 3 h 456"/>
                  <a:gd name="T8" fmla="*/ 132 w 135"/>
                  <a:gd name="T9" fmla="*/ 4 h 456"/>
                  <a:gd name="T10" fmla="*/ 131 w 135"/>
                  <a:gd name="T11" fmla="*/ 17 h 456"/>
                  <a:gd name="T12" fmla="*/ 19 w 135"/>
                  <a:gd name="T13" fmla="*/ 265 h 456"/>
                  <a:gd name="T14" fmla="*/ 70 w 135"/>
                  <a:gd name="T15" fmla="*/ 442 h 456"/>
                  <a:gd name="T16" fmla="*/ 67 w 135"/>
                  <a:gd name="T17" fmla="*/ 455 h 456"/>
                  <a:gd name="T18" fmla="*/ 62 w 135"/>
                  <a:gd name="T1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456">
                    <a:moveTo>
                      <a:pt x="62" y="456"/>
                    </a:moveTo>
                    <a:cubicBezTo>
                      <a:pt x="59" y="456"/>
                      <a:pt x="56" y="455"/>
                      <a:pt x="54" y="452"/>
                    </a:cubicBezTo>
                    <a:cubicBezTo>
                      <a:pt x="19" y="396"/>
                      <a:pt x="0" y="332"/>
                      <a:pt x="0" y="265"/>
                    </a:cubicBezTo>
                    <a:cubicBezTo>
                      <a:pt x="0" y="165"/>
                      <a:pt x="43" y="70"/>
                      <a:pt x="119" y="3"/>
                    </a:cubicBezTo>
                    <a:cubicBezTo>
                      <a:pt x="122" y="0"/>
                      <a:pt x="128" y="0"/>
                      <a:pt x="132" y="4"/>
                    </a:cubicBezTo>
                    <a:cubicBezTo>
                      <a:pt x="135" y="8"/>
                      <a:pt x="135" y="14"/>
                      <a:pt x="131" y="17"/>
                    </a:cubicBezTo>
                    <a:cubicBezTo>
                      <a:pt x="60" y="80"/>
                      <a:pt x="19" y="171"/>
                      <a:pt x="19" y="265"/>
                    </a:cubicBezTo>
                    <a:cubicBezTo>
                      <a:pt x="19" y="328"/>
                      <a:pt x="37" y="389"/>
                      <a:pt x="70" y="442"/>
                    </a:cubicBezTo>
                    <a:cubicBezTo>
                      <a:pt x="73" y="446"/>
                      <a:pt x="71" y="452"/>
                      <a:pt x="67" y="455"/>
                    </a:cubicBezTo>
                    <a:cubicBezTo>
                      <a:pt x="65" y="456"/>
                      <a:pt x="64" y="456"/>
                      <a:pt x="62"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38" name="Freeform 20"/>
              <p:cNvSpPr/>
              <p:nvPr/>
            </p:nvSpPr>
            <p:spPr bwMode="auto">
              <a:xfrm>
                <a:off x="7997949" y="2457007"/>
                <a:ext cx="113540" cy="106861"/>
              </a:xfrm>
              <a:custGeom>
                <a:avLst/>
                <a:gdLst>
                  <a:gd name="T0" fmla="*/ 10 w 20"/>
                  <a:gd name="T1" fmla="*/ 19 h 19"/>
                  <a:gd name="T2" fmla="*/ 1 w 20"/>
                  <a:gd name="T3" fmla="*/ 12 h 19"/>
                  <a:gd name="T4" fmla="*/ 9 w 20"/>
                  <a:gd name="T5" fmla="*/ 1 h 19"/>
                  <a:gd name="T6" fmla="*/ 10 w 20"/>
                  <a:gd name="T7" fmla="*/ 0 h 19"/>
                  <a:gd name="T8" fmla="*/ 20 w 20"/>
                  <a:gd name="T9" fmla="*/ 8 h 19"/>
                  <a:gd name="T10" fmla="*/ 18 w 20"/>
                  <a:gd name="T11" fmla="*/ 15 h 19"/>
                  <a:gd name="T12" fmla="*/ 12 w 20"/>
                  <a:gd name="T13" fmla="*/ 19 h 19"/>
                  <a:gd name="T14" fmla="*/ 10 w 20"/>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10" y="19"/>
                    </a:moveTo>
                    <a:cubicBezTo>
                      <a:pt x="6" y="19"/>
                      <a:pt x="2" y="16"/>
                      <a:pt x="1" y="12"/>
                    </a:cubicBezTo>
                    <a:cubicBezTo>
                      <a:pt x="0" y="7"/>
                      <a:pt x="3" y="2"/>
                      <a:pt x="9" y="1"/>
                    </a:cubicBezTo>
                    <a:cubicBezTo>
                      <a:pt x="9" y="0"/>
                      <a:pt x="10" y="0"/>
                      <a:pt x="10" y="0"/>
                    </a:cubicBezTo>
                    <a:cubicBezTo>
                      <a:pt x="15" y="0"/>
                      <a:pt x="19" y="4"/>
                      <a:pt x="20" y="8"/>
                    </a:cubicBezTo>
                    <a:cubicBezTo>
                      <a:pt x="20" y="10"/>
                      <a:pt x="20" y="13"/>
                      <a:pt x="18" y="15"/>
                    </a:cubicBezTo>
                    <a:cubicBezTo>
                      <a:pt x="17" y="17"/>
                      <a:pt x="15" y="19"/>
                      <a:pt x="12" y="19"/>
                    </a:cubicBezTo>
                    <a:cubicBezTo>
                      <a:pt x="12" y="19"/>
                      <a:pt x="11"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grpSp>
      </p:grpSp>
      <p:sp>
        <p:nvSpPr>
          <p:cNvPr id="39" name="矩形 38"/>
          <p:cNvSpPr/>
          <p:nvPr/>
        </p:nvSpPr>
        <p:spPr>
          <a:xfrm>
            <a:off x="1203384" y="1127531"/>
            <a:ext cx="3858749" cy="1015663"/>
          </a:xfrm>
          <a:prstGeom prst="rect">
            <a:avLst/>
          </a:prstGeom>
        </p:spPr>
        <p:txBody>
          <a:bodyPr wrap="none">
            <a:spAutoFit/>
          </a:bodyPr>
          <a:lstStyle/>
          <a:p>
            <a:r>
              <a:rPr lang="en-US" altLang="zh-CN" sz="6000" b="1" dirty="0" smtClean="0">
                <a:solidFill>
                  <a:srgbClr val="434345"/>
                </a:solidFill>
                <a:latin typeface="Arial" panose="020B0604020202020204" pitchFamily="34" charset="0"/>
                <a:ea typeface="Arial" panose="020B0604020202020204" pitchFamily="34" charset="0"/>
                <a:cs typeface="Arial" panose="020B0604020202020204" pitchFamily="34" charset="0"/>
              </a:rPr>
              <a:t>CONTENTS</a:t>
            </a:r>
            <a:endParaRPr lang="zh-CN" altLang="en-US" sz="2800" b="1" dirty="0">
              <a:solidFill>
                <a:srgbClr val="434345"/>
              </a:solidFill>
              <a:latin typeface="Arial" panose="020B0604020202020204" pitchFamily="34" charset="0"/>
              <a:ea typeface="Arial" panose="020B0604020202020204" pitchFamily="34" charset="0"/>
              <a:cs typeface="Arial" panose="020B0604020202020204" pitchFamily="34" charset="0"/>
            </a:endParaRPr>
          </a:p>
        </p:txBody>
      </p:sp>
      <p:sp>
        <p:nvSpPr>
          <p:cNvPr id="42"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43" name="Freeform 30"/>
          <p:cNvSpPr>
            <a:spLocks noEditPoints="1"/>
          </p:cNvSpPr>
          <p:nvPr/>
        </p:nvSpPr>
        <p:spPr bwMode="auto">
          <a:xfrm>
            <a:off x="6050314" y="2696071"/>
            <a:ext cx="703771" cy="62214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434345"/>
          </a:solidFill>
          <a:ln>
            <a:noFill/>
          </a:ln>
        </p:spPr>
        <p:txBody>
          <a:bodyPr vert="horz" wrap="square" lIns="91440" tIns="45720" rIns="91440" bIns="45720" numCol="1" anchor="t" anchorCtr="0" compatLnSpc="1"/>
          <a:lstStyle/>
          <a:p>
            <a:endParaRPr lang="zh-CN" altLang="en-US">
              <a:solidFill>
                <a:srgbClr val="1C3E58"/>
              </a:solidFill>
              <a:latin typeface="Arial" panose="020B0604020202020204" pitchFamily="34" charset="0"/>
              <a:ea typeface="Arial" panose="020B0604020202020204" pitchFamily="34" charset="0"/>
            </a:endParaRPr>
          </a:p>
        </p:txBody>
      </p:sp>
      <p:sp>
        <p:nvSpPr>
          <p:cNvPr id="44" name="文本框 43"/>
          <p:cNvSpPr txBox="1"/>
          <p:nvPr/>
        </p:nvSpPr>
        <p:spPr>
          <a:xfrm>
            <a:off x="7111859" y="1507795"/>
            <a:ext cx="3145790" cy="706755"/>
          </a:xfrm>
          <a:prstGeom prst="rect">
            <a:avLst/>
          </a:prstGeom>
          <a:noFill/>
        </p:spPr>
        <p:txBody>
          <a:bodyPr wrap="none" rtlCol="0">
            <a:spAutoFit/>
          </a:bodyPr>
          <a:lstStyle/>
          <a:p>
            <a:pPr algn="l"/>
            <a:r>
              <a:rPr lang="en-US" altLang="zh-CN" sz="4000" b="1" dirty="0">
                <a:solidFill>
                  <a:srgbClr val="434345"/>
                </a:solidFill>
                <a:latin typeface="Arial" panose="020B0604020202020204" pitchFamily="34" charset="0"/>
                <a:ea typeface="Arial" panose="020B0604020202020204" pitchFamily="34" charset="0"/>
              </a:rPr>
              <a:t>Introduction</a:t>
            </a:r>
            <a:endParaRPr lang="en-US" altLang="zh-CN" sz="4000" b="1" dirty="0">
              <a:solidFill>
                <a:srgbClr val="434345"/>
              </a:solidFill>
              <a:latin typeface="Arial" panose="020B0604020202020204" pitchFamily="34" charset="0"/>
              <a:ea typeface="Arial" panose="020B0604020202020204" pitchFamily="34" charset="0"/>
            </a:endParaRPr>
          </a:p>
        </p:txBody>
      </p:sp>
      <p:sp>
        <p:nvSpPr>
          <p:cNvPr id="45" name="文本框 44"/>
          <p:cNvSpPr txBox="1"/>
          <p:nvPr/>
        </p:nvSpPr>
        <p:spPr>
          <a:xfrm>
            <a:off x="7111859" y="2653201"/>
            <a:ext cx="3457575" cy="706755"/>
          </a:xfrm>
          <a:prstGeom prst="rect">
            <a:avLst/>
          </a:prstGeom>
          <a:noFill/>
        </p:spPr>
        <p:txBody>
          <a:bodyPr wrap="none" rtlCol="0">
            <a:spAutoFit/>
          </a:bodyPr>
          <a:lstStyle/>
          <a:p>
            <a:pPr algn="l"/>
            <a:r>
              <a:rPr lang="zh-CN" altLang="en-US" sz="4000" b="1" dirty="0">
                <a:solidFill>
                  <a:srgbClr val="434345"/>
                </a:solidFill>
                <a:latin typeface="Arial" panose="020B0604020202020204" pitchFamily="34" charset="0"/>
                <a:ea typeface="Arial" panose="020B0604020202020204" pitchFamily="34" charset="0"/>
                <a:sym typeface="+mn-ea"/>
              </a:rPr>
              <a:t>Architectures</a:t>
            </a:r>
            <a:endParaRPr lang="en-US" altLang="zh-CN" sz="4000" b="1" dirty="0">
              <a:solidFill>
                <a:srgbClr val="434345"/>
              </a:solidFill>
              <a:latin typeface="Arial" panose="020B0604020202020204" pitchFamily="34" charset="0"/>
              <a:ea typeface="Arial" panose="020B0604020202020204" pitchFamily="34" charset="0"/>
            </a:endParaRPr>
          </a:p>
        </p:txBody>
      </p:sp>
      <p:sp>
        <p:nvSpPr>
          <p:cNvPr id="47" name="文本框 46"/>
          <p:cNvSpPr txBox="1"/>
          <p:nvPr/>
        </p:nvSpPr>
        <p:spPr>
          <a:xfrm>
            <a:off x="7111859" y="4944013"/>
            <a:ext cx="2752090" cy="706755"/>
          </a:xfrm>
          <a:prstGeom prst="rect">
            <a:avLst/>
          </a:prstGeom>
          <a:noFill/>
        </p:spPr>
        <p:txBody>
          <a:bodyPr wrap="none" rtlCol="0">
            <a:spAutoFit/>
          </a:bodyPr>
          <a:lstStyle/>
          <a:p>
            <a:pPr algn="l"/>
            <a:r>
              <a:rPr lang="zh-CN" altLang="en-US" sz="4000" b="1" dirty="0">
                <a:solidFill>
                  <a:srgbClr val="434345"/>
                </a:solidFill>
                <a:latin typeface="Arial" panose="020B0604020202020204" pitchFamily="34" charset="0"/>
                <a:ea typeface="Arial" panose="020B0604020202020204" pitchFamily="34" charset="0"/>
              </a:rPr>
              <a:t>Evaluation</a:t>
            </a:r>
            <a:endParaRPr lang="zh-CN" altLang="en-US" sz="4000" b="1" dirty="0">
              <a:solidFill>
                <a:srgbClr val="434345"/>
              </a:solidFill>
              <a:latin typeface="Arial" panose="020B0604020202020204" pitchFamily="34" charset="0"/>
              <a:ea typeface="Arial" panose="020B0604020202020204" pitchFamily="34" charset="0"/>
            </a:endParaRPr>
          </a:p>
        </p:txBody>
      </p:sp>
      <p:sp>
        <p:nvSpPr>
          <p:cNvPr id="52" name="Freeform 30"/>
          <p:cNvSpPr>
            <a:spLocks noEditPoints="1"/>
          </p:cNvSpPr>
          <p:nvPr/>
        </p:nvSpPr>
        <p:spPr bwMode="auto">
          <a:xfrm>
            <a:off x="6050314" y="1550665"/>
            <a:ext cx="703771" cy="62214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434345"/>
          </a:solidFill>
          <a:ln>
            <a:noFill/>
          </a:ln>
        </p:spPr>
        <p:txBody>
          <a:bodyPr vert="horz" wrap="square" lIns="91440" tIns="45720" rIns="91440" bIns="45720" numCol="1" anchor="t" anchorCtr="0" compatLnSpc="1"/>
          <a:lstStyle/>
          <a:p>
            <a:endParaRPr lang="zh-CN" altLang="en-US">
              <a:solidFill>
                <a:srgbClr val="1C3E58"/>
              </a:solidFill>
              <a:latin typeface="Arial" panose="020B0604020202020204" pitchFamily="34" charset="0"/>
              <a:ea typeface="Arial" panose="020B0604020202020204" pitchFamily="34" charset="0"/>
            </a:endParaRPr>
          </a:p>
        </p:txBody>
      </p:sp>
      <p:sp>
        <p:nvSpPr>
          <p:cNvPr id="53" name="Freeform 30"/>
          <p:cNvSpPr>
            <a:spLocks noEditPoints="1"/>
          </p:cNvSpPr>
          <p:nvPr/>
        </p:nvSpPr>
        <p:spPr bwMode="auto">
          <a:xfrm>
            <a:off x="6050314" y="4986883"/>
            <a:ext cx="703771" cy="62214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434345"/>
          </a:solidFill>
          <a:ln>
            <a:noFill/>
          </a:ln>
        </p:spPr>
        <p:txBody>
          <a:bodyPr vert="horz" wrap="square" lIns="91440" tIns="45720" rIns="91440" bIns="45720" numCol="1" anchor="t" anchorCtr="0" compatLnSpc="1"/>
          <a:lstStyle/>
          <a:p>
            <a:endParaRPr lang="zh-CN" altLang="en-US">
              <a:solidFill>
                <a:srgbClr val="1C3E58"/>
              </a:solidFill>
              <a:latin typeface="Arial" panose="020B0604020202020204" pitchFamily="34" charset="0"/>
              <a:ea typeface="Arial" panose="020B0604020202020204" pitchFamily="34" charset="0"/>
            </a:endParaRPr>
          </a:p>
        </p:txBody>
      </p:sp>
      <p:sp>
        <p:nvSpPr>
          <p:cNvPr id="54" name="Freeform 30"/>
          <p:cNvSpPr>
            <a:spLocks noEditPoints="1"/>
          </p:cNvSpPr>
          <p:nvPr/>
        </p:nvSpPr>
        <p:spPr bwMode="auto">
          <a:xfrm>
            <a:off x="6050314" y="3841477"/>
            <a:ext cx="703771" cy="62214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434345"/>
          </a:solidFill>
          <a:ln>
            <a:noFill/>
          </a:ln>
        </p:spPr>
        <p:txBody>
          <a:bodyPr vert="horz" wrap="square" lIns="91440" tIns="45720" rIns="91440" bIns="45720" numCol="1" anchor="t" anchorCtr="0" compatLnSpc="1"/>
          <a:lstStyle/>
          <a:p>
            <a:endParaRPr lang="zh-CN" altLang="en-US">
              <a:solidFill>
                <a:srgbClr val="1C3E58"/>
              </a:solidFill>
              <a:latin typeface="Arial" panose="020B0604020202020204" pitchFamily="34" charset="0"/>
              <a:ea typeface="Arial" panose="020B0604020202020204" pitchFamily="34" charset="0"/>
            </a:endParaRPr>
          </a:p>
        </p:txBody>
      </p:sp>
      <p:sp>
        <p:nvSpPr>
          <p:cNvPr id="5" name="文本框 44"/>
          <p:cNvSpPr txBox="1"/>
          <p:nvPr/>
        </p:nvSpPr>
        <p:spPr>
          <a:xfrm>
            <a:off x="7111859" y="3841921"/>
            <a:ext cx="2865755" cy="706755"/>
          </a:xfrm>
          <a:prstGeom prst="rect">
            <a:avLst/>
          </a:prstGeom>
          <a:noFill/>
        </p:spPr>
        <p:txBody>
          <a:bodyPr wrap="none" rtlCol="0">
            <a:spAutoFit/>
          </a:bodyPr>
          <a:p>
            <a:pPr algn="l"/>
            <a:r>
              <a:rPr lang="en-US" altLang="zh-CN" sz="4000" b="1" dirty="0">
                <a:solidFill>
                  <a:srgbClr val="434345"/>
                </a:solidFill>
                <a:latin typeface="Arial" panose="020B0604020202020204" pitchFamily="34" charset="0"/>
                <a:ea typeface="Arial" panose="020B0604020202020204" pitchFamily="34" charset="0"/>
                <a:sym typeface="+mn-ea"/>
              </a:rPr>
              <a:t>Data bases</a:t>
            </a:r>
            <a:endParaRPr lang="en-US" altLang="zh-CN" sz="4000" b="1" dirty="0">
              <a:solidFill>
                <a:srgbClr val="434345"/>
              </a:solidFill>
              <a:latin typeface="Arial" panose="020B0604020202020204" pitchFamily="34" charset="0"/>
              <a:ea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473710" y="4792980"/>
            <a:ext cx="5055870" cy="514985"/>
          </a:xfrm>
        </p:spPr>
        <p:txBody>
          <a:bodyPr>
            <a:normAutofit fontScale="90000"/>
          </a:bodyPr>
          <a:p>
            <a:pPr algn="ctr"/>
            <a:r>
              <a:rPr lang="en-US" sz="4800" b="1"/>
              <a:t>Giới thiệu</a:t>
            </a:r>
            <a:endParaRPr lang="en-US" sz="4800" b="1"/>
          </a:p>
        </p:txBody>
      </p:sp>
      <p:pic>
        <p:nvPicPr>
          <p:cNvPr id="7" name="图片 59"/>
          <p:cNvPicPr>
            <a:picLocks noChangeAspect="1"/>
          </p:cNvPicPr>
          <p:nvPr>
            <p:ph sz="half" idx="1"/>
          </p:nvPr>
        </p:nvPicPr>
        <p:blipFill>
          <a:blip r:embed="rId1"/>
          <a:stretch>
            <a:fillRect/>
          </a:stretch>
        </p:blipFill>
        <p:spPr>
          <a:xfrm>
            <a:off x="686435" y="1765935"/>
            <a:ext cx="4693920" cy="2538730"/>
          </a:xfrm>
          <a:prstGeom prst="rect">
            <a:avLst/>
          </a:prstGeom>
        </p:spPr>
      </p:pic>
      <p:pic>
        <p:nvPicPr>
          <p:cNvPr id="10" name="图片 6"/>
          <p:cNvPicPr>
            <a:picLocks noChangeAspect="1"/>
          </p:cNvPicPr>
          <p:nvPr>
            <p:ph sz="half" idx="2"/>
          </p:nvPr>
        </p:nvPicPr>
        <p:blipFill>
          <a:blip r:embed="rId2"/>
          <a:stretch>
            <a:fillRect/>
          </a:stretch>
        </p:blipFill>
        <p:spPr>
          <a:xfrm flipV="1">
            <a:off x="622935" y="4428490"/>
            <a:ext cx="4758055" cy="107950"/>
          </a:xfrm>
          <a:prstGeom prst="rect">
            <a:avLst/>
          </a:prstGeom>
        </p:spPr>
      </p:pic>
      <p:sp>
        <p:nvSpPr>
          <p:cNvPr id="11" name="Text Box 10"/>
          <p:cNvSpPr txBox="1"/>
          <p:nvPr/>
        </p:nvSpPr>
        <p:spPr>
          <a:xfrm>
            <a:off x="5974080" y="588645"/>
            <a:ext cx="5474970" cy="5323205"/>
          </a:xfrm>
          <a:prstGeom prst="rect">
            <a:avLst/>
          </a:prstGeom>
          <a:noFill/>
        </p:spPr>
        <p:txBody>
          <a:bodyPr wrap="square" rtlCol="0">
            <a:spAutoFit/>
          </a:bodyPr>
          <a:p>
            <a:pPr marL="285750" indent="-285750" algn="l">
              <a:buFont typeface="Arial" panose="020B0604020202020204" pitchFamily="34" charset="0"/>
              <a:buChar char="•"/>
            </a:pPr>
            <a:r>
              <a:rPr lang="en-US" sz="2000" b="1"/>
              <a:t>Tương tác người máy(HCI) là một lĩnh vực liên quan đến thiết kế, đánh giá và cài đặt hệ thống máy tính</a:t>
            </a:r>
            <a:endParaRPr lang="en-US" sz="2000" b="1"/>
          </a:p>
          <a:p>
            <a:pPr indent="0" algn="l">
              <a:buFont typeface="Arial" panose="020B0604020202020204" pitchFamily="34" charset="0"/>
              <a:buNone/>
            </a:pPr>
            <a:endParaRPr lang="en-US" sz="2000" b="1"/>
          </a:p>
          <a:p>
            <a:pPr marL="285750" indent="-285750" algn="l">
              <a:buFont typeface="Arial" panose="020B0604020202020204" pitchFamily="34" charset="0"/>
              <a:buChar char="•"/>
            </a:pPr>
            <a:r>
              <a:rPr lang="en-US" sz="2000" b="1"/>
              <a:t>Sách là sản phẩm sáng tạo bằng trí tuệ và tâm hồn của con người, là kho tàng tri thức của nhân loại.</a:t>
            </a:r>
            <a:endParaRPr lang="en-US" sz="2000" b="1"/>
          </a:p>
          <a:p>
            <a:pPr indent="0" algn="l">
              <a:buFont typeface="Arial" panose="020B0604020202020204" pitchFamily="34" charset="0"/>
              <a:buNone/>
            </a:pPr>
            <a:endParaRPr lang="en-US" sz="2000" b="1"/>
          </a:p>
          <a:p>
            <a:pPr marL="285750" indent="-285750" algn="l">
              <a:buFont typeface="Arial" panose="020B0604020202020204" pitchFamily="34" charset="0"/>
              <a:buChar char="•"/>
            </a:pPr>
            <a:r>
              <a:rPr lang="en-US" sz="2000" b="1"/>
              <a:t>Tuy nhiên, những năm gần đây có rất nhiều vụ về việc đạo văn, sách giả, sách nhái, sách kém chất lượng, ...</a:t>
            </a:r>
            <a:endParaRPr lang="en-US" sz="2000" b="1"/>
          </a:p>
          <a:p>
            <a:pPr indent="0" algn="l">
              <a:buFont typeface="Arial" panose="020B0604020202020204" pitchFamily="34" charset="0"/>
              <a:buNone/>
            </a:pPr>
            <a:endParaRPr lang="en-US" sz="2000" b="1"/>
          </a:p>
          <a:p>
            <a:pPr marL="285750" indent="-285750" algn="l">
              <a:buFont typeface="Arial" panose="020B0604020202020204" pitchFamily="34" charset="0"/>
              <a:buChar char="•"/>
            </a:pPr>
            <a:r>
              <a:rPr lang="en-US" sz="2000" b="1"/>
              <a:t>Bài báo cáo này sẽ đưa ra vấn đề và giải pháp hướng đến việc xây dựng giao diện tương tác của một website bán sách trực tuyến đáp ứng đầy đủ các nhu cầu cơ bản của một hệ thống bán sách trực tuyến.</a:t>
            </a:r>
            <a:endParaRPr lang="en-US" sz="2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456373" y="1233184"/>
            <a:ext cx="3054595" cy="3712040"/>
            <a:chOff x="4456373" y="1233184"/>
            <a:chExt cx="3054595" cy="3712040"/>
          </a:xfrm>
        </p:grpSpPr>
        <p:sp>
          <p:nvSpPr>
            <p:cNvPr id="10" name="Freeform 11"/>
            <p:cNvSpPr>
              <a:spLocks noEditPoints="1"/>
            </p:cNvSpPr>
            <p:nvPr/>
          </p:nvSpPr>
          <p:spPr bwMode="auto">
            <a:xfrm>
              <a:off x="5535259" y="1233184"/>
              <a:ext cx="1129459" cy="785565"/>
            </a:xfrm>
            <a:custGeom>
              <a:avLst/>
              <a:gdLst>
                <a:gd name="T0" fmla="*/ 205 w 313"/>
                <a:gd name="T1" fmla="*/ 217 h 217"/>
                <a:gd name="T2" fmla="*/ 108 w 313"/>
                <a:gd name="T3" fmla="*/ 217 h 217"/>
                <a:gd name="T4" fmla="*/ 0 w 313"/>
                <a:gd name="T5" fmla="*/ 109 h 217"/>
                <a:gd name="T6" fmla="*/ 108 w 313"/>
                <a:gd name="T7" fmla="*/ 0 h 217"/>
                <a:gd name="T8" fmla="*/ 205 w 313"/>
                <a:gd name="T9" fmla="*/ 0 h 217"/>
                <a:gd name="T10" fmla="*/ 313 w 313"/>
                <a:gd name="T11" fmla="*/ 109 h 217"/>
                <a:gd name="T12" fmla="*/ 205 w 313"/>
                <a:gd name="T13" fmla="*/ 217 h 217"/>
                <a:gd name="T14" fmla="*/ 108 w 313"/>
                <a:gd name="T15" fmla="*/ 19 h 217"/>
                <a:gd name="T16" fmla="*/ 19 w 313"/>
                <a:gd name="T17" fmla="*/ 109 h 217"/>
                <a:gd name="T18" fmla="*/ 108 w 313"/>
                <a:gd name="T19" fmla="*/ 198 h 217"/>
                <a:gd name="T20" fmla="*/ 205 w 313"/>
                <a:gd name="T21" fmla="*/ 198 h 217"/>
                <a:gd name="T22" fmla="*/ 294 w 313"/>
                <a:gd name="T23" fmla="*/ 109 h 217"/>
                <a:gd name="T24" fmla="*/ 205 w 313"/>
                <a:gd name="T25" fmla="*/ 19 h 217"/>
                <a:gd name="T26" fmla="*/ 108 w 313"/>
                <a:gd name="T27"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217">
                  <a:moveTo>
                    <a:pt x="205" y="217"/>
                  </a:moveTo>
                  <a:cubicBezTo>
                    <a:pt x="108" y="217"/>
                    <a:pt x="108" y="217"/>
                    <a:pt x="108" y="217"/>
                  </a:cubicBezTo>
                  <a:cubicBezTo>
                    <a:pt x="48" y="217"/>
                    <a:pt x="0" y="169"/>
                    <a:pt x="0" y="109"/>
                  </a:cubicBezTo>
                  <a:cubicBezTo>
                    <a:pt x="0" y="49"/>
                    <a:pt x="48" y="0"/>
                    <a:pt x="108" y="0"/>
                  </a:cubicBezTo>
                  <a:cubicBezTo>
                    <a:pt x="205" y="0"/>
                    <a:pt x="205" y="0"/>
                    <a:pt x="205" y="0"/>
                  </a:cubicBezTo>
                  <a:cubicBezTo>
                    <a:pt x="265" y="0"/>
                    <a:pt x="313" y="49"/>
                    <a:pt x="313" y="109"/>
                  </a:cubicBezTo>
                  <a:cubicBezTo>
                    <a:pt x="313" y="169"/>
                    <a:pt x="265" y="217"/>
                    <a:pt x="205" y="217"/>
                  </a:cubicBezTo>
                  <a:close/>
                  <a:moveTo>
                    <a:pt x="108" y="19"/>
                  </a:moveTo>
                  <a:cubicBezTo>
                    <a:pt x="59" y="19"/>
                    <a:pt x="19" y="59"/>
                    <a:pt x="19" y="109"/>
                  </a:cubicBezTo>
                  <a:cubicBezTo>
                    <a:pt x="19" y="158"/>
                    <a:pt x="59" y="198"/>
                    <a:pt x="108" y="198"/>
                  </a:cubicBezTo>
                  <a:cubicBezTo>
                    <a:pt x="205" y="198"/>
                    <a:pt x="205" y="198"/>
                    <a:pt x="205" y="198"/>
                  </a:cubicBezTo>
                  <a:cubicBezTo>
                    <a:pt x="254" y="198"/>
                    <a:pt x="294" y="158"/>
                    <a:pt x="294" y="109"/>
                  </a:cubicBezTo>
                  <a:cubicBezTo>
                    <a:pt x="294" y="59"/>
                    <a:pt x="254" y="19"/>
                    <a:pt x="205" y="19"/>
                  </a:cubicBezTo>
                  <a:lnTo>
                    <a:pt x="108" y="19"/>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1" name="Freeform 12"/>
            <p:cNvSpPr/>
            <p:nvPr/>
          </p:nvSpPr>
          <p:spPr bwMode="auto">
            <a:xfrm>
              <a:off x="5855552" y="1779370"/>
              <a:ext cx="488871" cy="303437"/>
            </a:xfrm>
            <a:custGeom>
              <a:avLst/>
              <a:gdLst>
                <a:gd name="T0" fmla="*/ 67 w 135"/>
                <a:gd name="T1" fmla="*/ 77 h 84"/>
                <a:gd name="T2" fmla="*/ 135 w 135"/>
                <a:gd name="T3" fmla="*/ 84 h 84"/>
                <a:gd name="T4" fmla="*/ 135 w 135"/>
                <a:gd name="T5" fmla="*/ 0 h 84"/>
                <a:gd name="T6" fmla="*/ 0 w 135"/>
                <a:gd name="T7" fmla="*/ 0 h 84"/>
                <a:gd name="T8" fmla="*/ 0 w 135"/>
                <a:gd name="T9" fmla="*/ 84 h 84"/>
                <a:gd name="T10" fmla="*/ 67 w 135"/>
                <a:gd name="T11" fmla="*/ 77 h 84"/>
              </a:gdLst>
              <a:ahLst/>
              <a:cxnLst>
                <a:cxn ang="0">
                  <a:pos x="T0" y="T1"/>
                </a:cxn>
                <a:cxn ang="0">
                  <a:pos x="T2" y="T3"/>
                </a:cxn>
                <a:cxn ang="0">
                  <a:pos x="T4" y="T5"/>
                </a:cxn>
                <a:cxn ang="0">
                  <a:pos x="T6" y="T7"/>
                </a:cxn>
                <a:cxn ang="0">
                  <a:pos x="T8" y="T9"/>
                </a:cxn>
                <a:cxn ang="0">
                  <a:pos x="T10" y="T11"/>
                </a:cxn>
              </a:cxnLst>
              <a:rect l="0" t="0" r="r" b="b"/>
              <a:pathLst>
                <a:path w="135" h="84">
                  <a:moveTo>
                    <a:pt x="67" y="77"/>
                  </a:moveTo>
                  <a:cubicBezTo>
                    <a:pt x="91" y="77"/>
                    <a:pt x="113" y="80"/>
                    <a:pt x="135" y="84"/>
                  </a:cubicBezTo>
                  <a:cubicBezTo>
                    <a:pt x="135" y="0"/>
                    <a:pt x="135" y="0"/>
                    <a:pt x="135" y="0"/>
                  </a:cubicBezTo>
                  <a:cubicBezTo>
                    <a:pt x="0" y="0"/>
                    <a:pt x="0" y="0"/>
                    <a:pt x="0" y="0"/>
                  </a:cubicBezTo>
                  <a:cubicBezTo>
                    <a:pt x="0" y="84"/>
                    <a:pt x="0" y="84"/>
                    <a:pt x="0" y="84"/>
                  </a:cubicBezTo>
                  <a:cubicBezTo>
                    <a:pt x="21" y="80"/>
                    <a:pt x="44" y="77"/>
                    <a:pt x="67" y="77"/>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3" name="Freeform 68"/>
            <p:cNvSpPr>
              <a:spLocks noEditPoints="1"/>
            </p:cNvSpPr>
            <p:nvPr/>
          </p:nvSpPr>
          <p:spPr bwMode="auto">
            <a:xfrm>
              <a:off x="4833983" y="2025490"/>
              <a:ext cx="2532011" cy="2528638"/>
            </a:xfrm>
            <a:custGeom>
              <a:avLst/>
              <a:gdLst>
                <a:gd name="T0" fmla="*/ 350 w 701"/>
                <a:gd name="T1" fmla="*/ 700 h 700"/>
                <a:gd name="T2" fmla="*/ 0 w 701"/>
                <a:gd name="T3" fmla="*/ 350 h 700"/>
                <a:gd name="T4" fmla="*/ 350 w 701"/>
                <a:gd name="T5" fmla="*/ 0 h 700"/>
                <a:gd name="T6" fmla="*/ 701 w 701"/>
                <a:gd name="T7" fmla="*/ 350 h 700"/>
                <a:gd name="T8" fmla="*/ 350 w 701"/>
                <a:gd name="T9" fmla="*/ 700 h 700"/>
                <a:gd name="T10" fmla="*/ 350 w 701"/>
                <a:gd name="T11" fmla="*/ 19 h 700"/>
                <a:gd name="T12" fmla="*/ 20 w 701"/>
                <a:gd name="T13" fmla="*/ 350 h 700"/>
                <a:gd name="T14" fmla="*/ 350 w 701"/>
                <a:gd name="T15" fmla="*/ 681 h 700"/>
                <a:gd name="T16" fmla="*/ 681 w 701"/>
                <a:gd name="T17" fmla="*/ 350 h 700"/>
                <a:gd name="T18" fmla="*/ 350 w 701"/>
                <a:gd name="T19" fmla="*/ 19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700">
                  <a:moveTo>
                    <a:pt x="350" y="700"/>
                  </a:moveTo>
                  <a:cubicBezTo>
                    <a:pt x="157" y="700"/>
                    <a:pt x="0" y="543"/>
                    <a:pt x="0" y="350"/>
                  </a:cubicBezTo>
                  <a:cubicBezTo>
                    <a:pt x="0" y="157"/>
                    <a:pt x="157" y="0"/>
                    <a:pt x="350" y="0"/>
                  </a:cubicBezTo>
                  <a:cubicBezTo>
                    <a:pt x="543" y="0"/>
                    <a:pt x="701" y="157"/>
                    <a:pt x="701" y="350"/>
                  </a:cubicBezTo>
                  <a:cubicBezTo>
                    <a:pt x="701" y="543"/>
                    <a:pt x="543" y="700"/>
                    <a:pt x="350" y="700"/>
                  </a:cubicBezTo>
                  <a:close/>
                  <a:moveTo>
                    <a:pt x="350" y="19"/>
                  </a:moveTo>
                  <a:cubicBezTo>
                    <a:pt x="168" y="19"/>
                    <a:pt x="20" y="168"/>
                    <a:pt x="20" y="350"/>
                  </a:cubicBezTo>
                  <a:cubicBezTo>
                    <a:pt x="20" y="532"/>
                    <a:pt x="168" y="681"/>
                    <a:pt x="350" y="681"/>
                  </a:cubicBezTo>
                  <a:cubicBezTo>
                    <a:pt x="533" y="681"/>
                    <a:pt x="681" y="532"/>
                    <a:pt x="681" y="350"/>
                  </a:cubicBezTo>
                  <a:cubicBezTo>
                    <a:pt x="681" y="168"/>
                    <a:pt x="533" y="19"/>
                    <a:pt x="350"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5" name="Freeform 70"/>
            <p:cNvSpPr>
              <a:spLocks noEditPoints="1"/>
            </p:cNvSpPr>
            <p:nvPr/>
          </p:nvSpPr>
          <p:spPr bwMode="auto">
            <a:xfrm>
              <a:off x="5026158" y="2210924"/>
              <a:ext cx="2147658" cy="2154401"/>
            </a:xfrm>
            <a:custGeom>
              <a:avLst/>
              <a:gdLst>
                <a:gd name="T0" fmla="*/ 297 w 595"/>
                <a:gd name="T1" fmla="*/ 596 h 596"/>
                <a:gd name="T2" fmla="*/ 0 w 595"/>
                <a:gd name="T3" fmla="*/ 298 h 596"/>
                <a:gd name="T4" fmla="*/ 297 w 595"/>
                <a:gd name="T5" fmla="*/ 0 h 596"/>
                <a:gd name="T6" fmla="*/ 595 w 595"/>
                <a:gd name="T7" fmla="*/ 298 h 596"/>
                <a:gd name="T8" fmla="*/ 297 w 595"/>
                <a:gd name="T9" fmla="*/ 596 h 596"/>
                <a:gd name="T10" fmla="*/ 297 w 595"/>
                <a:gd name="T11" fmla="*/ 20 h 596"/>
                <a:gd name="T12" fmla="*/ 19 w 595"/>
                <a:gd name="T13" fmla="*/ 298 h 596"/>
                <a:gd name="T14" fmla="*/ 297 w 595"/>
                <a:gd name="T15" fmla="*/ 576 h 596"/>
                <a:gd name="T16" fmla="*/ 576 w 595"/>
                <a:gd name="T17" fmla="*/ 298 h 596"/>
                <a:gd name="T18" fmla="*/ 297 w 595"/>
                <a:gd name="T19" fmla="*/ 2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5" h="596">
                  <a:moveTo>
                    <a:pt x="297" y="596"/>
                  </a:moveTo>
                  <a:cubicBezTo>
                    <a:pt x="133" y="596"/>
                    <a:pt x="0" y="462"/>
                    <a:pt x="0" y="298"/>
                  </a:cubicBezTo>
                  <a:cubicBezTo>
                    <a:pt x="0" y="134"/>
                    <a:pt x="133" y="0"/>
                    <a:pt x="297" y="0"/>
                  </a:cubicBezTo>
                  <a:cubicBezTo>
                    <a:pt x="462" y="0"/>
                    <a:pt x="595" y="134"/>
                    <a:pt x="595" y="298"/>
                  </a:cubicBezTo>
                  <a:cubicBezTo>
                    <a:pt x="595" y="462"/>
                    <a:pt x="462" y="596"/>
                    <a:pt x="297" y="596"/>
                  </a:cubicBezTo>
                  <a:close/>
                  <a:moveTo>
                    <a:pt x="297" y="20"/>
                  </a:moveTo>
                  <a:cubicBezTo>
                    <a:pt x="144" y="20"/>
                    <a:pt x="19" y="144"/>
                    <a:pt x="19" y="298"/>
                  </a:cubicBezTo>
                  <a:cubicBezTo>
                    <a:pt x="19" y="451"/>
                    <a:pt x="144" y="576"/>
                    <a:pt x="297" y="576"/>
                  </a:cubicBezTo>
                  <a:cubicBezTo>
                    <a:pt x="451" y="576"/>
                    <a:pt x="576" y="451"/>
                    <a:pt x="576" y="298"/>
                  </a:cubicBezTo>
                  <a:cubicBezTo>
                    <a:pt x="576" y="144"/>
                    <a:pt x="451" y="20"/>
                    <a:pt x="297"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Freeform 71"/>
            <p:cNvSpPr/>
            <p:nvPr/>
          </p:nvSpPr>
          <p:spPr bwMode="auto">
            <a:xfrm>
              <a:off x="5976926" y="3495471"/>
              <a:ext cx="950768" cy="654074"/>
            </a:xfrm>
            <a:custGeom>
              <a:avLst/>
              <a:gdLst>
                <a:gd name="T0" fmla="*/ 33 w 263"/>
                <a:gd name="T1" fmla="*/ 181 h 181"/>
                <a:gd name="T2" fmla="*/ 9 w 263"/>
                <a:gd name="T3" fmla="*/ 180 h 181"/>
                <a:gd name="T4" fmla="*/ 0 w 263"/>
                <a:gd name="T5" fmla="*/ 170 h 181"/>
                <a:gd name="T6" fmla="*/ 11 w 263"/>
                <a:gd name="T7" fmla="*/ 161 h 181"/>
                <a:gd name="T8" fmla="*/ 33 w 263"/>
                <a:gd name="T9" fmla="*/ 162 h 181"/>
                <a:gd name="T10" fmla="*/ 243 w 263"/>
                <a:gd name="T11" fmla="*/ 8 h 181"/>
                <a:gd name="T12" fmla="*/ 255 w 263"/>
                <a:gd name="T13" fmla="*/ 2 h 181"/>
                <a:gd name="T14" fmla="*/ 261 w 263"/>
                <a:gd name="T15" fmla="*/ 14 h 181"/>
                <a:gd name="T16" fmla="*/ 33 w 26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81">
                  <a:moveTo>
                    <a:pt x="33" y="181"/>
                  </a:moveTo>
                  <a:cubicBezTo>
                    <a:pt x="25" y="181"/>
                    <a:pt x="17" y="181"/>
                    <a:pt x="9" y="180"/>
                  </a:cubicBezTo>
                  <a:cubicBezTo>
                    <a:pt x="4" y="180"/>
                    <a:pt x="0" y="175"/>
                    <a:pt x="0" y="170"/>
                  </a:cubicBezTo>
                  <a:cubicBezTo>
                    <a:pt x="1" y="164"/>
                    <a:pt x="6" y="160"/>
                    <a:pt x="11" y="161"/>
                  </a:cubicBezTo>
                  <a:cubicBezTo>
                    <a:pt x="18" y="162"/>
                    <a:pt x="26" y="162"/>
                    <a:pt x="33" y="162"/>
                  </a:cubicBezTo>
                  <a:cubicBezTo>
                    <a:pt x="130" y="162"/>
                    <a:pt x="214" y="100"/>
                    <a:pt x="243" y="8"/>
                  </a:cubicBezTo>
                  <a:cubicBezTo>
                    <a:pt x="244" y="3"/>
                    <a:pt x="250" y="0"/>
                    <a:pt x="255" y="2"/>
                  </a:cubicBezTo>
                  <a:cubicBezTo>
                    <a:pt x="260" y="3"/>
                    <a:pt x="263" y="9"/>
                    <a:pt x="261" y="14"/>
                  </a:cubicBezTo>
                  <a:cubicBezTo>
                    <a:pt x="230" y="114"/>
                    <a:pt x="138" y="181"/>
                    <a:pt x="33" y="181"/>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7" name="Freeform 72"/>
            <p:cNvSpPr/>
            <p:nvPr/>
          </p:nvSpPr>
          <p:spPr bwMode="auto">
            <a:xfrm>
              <a:off x="5241936" y="2487389"/>
              <a:ext cx="573158" cy="731620"/>
            </a:xfrm>
            <a:custGeom>
              <a:avLst/>
              <a:gdLst>
                <a:gd name="T0" fmla="*/ 10 w 159"/>
                <a:gd name="T1" fmla="*/ 203 h 203"/>
                <a:gd name="T2" fmla="*/ 9 w 159"/>
                <a:gd name="T3" fmla="*/ 203 h 203"/>
                <a:gd name="T4" fmla="*/ 1 w 159"/>
                <a:gd name="T5" fmla="*/ 192 h 203"/>
                <a:gd name="T6" fmla="*/ 145 w 159"/>
                <a:gd name="T7" fmla="*/ 2 h 203"/>
                <a:gd name="T8" fmla="*/ 157 w 159"/>
                <a:gd name="T9" fmla="*/ 7 h 203"/>
                <a:gd name="T10" fmla="*/ 152 w 159"/>
                <a:gd name="T11" fmla="*/ 20 h 203"/>
                <a:gd name="T12" fmla="*/ 20 w 159"/>
                <a:gd name="T13" fmla="*/ 194 h 203"/>
                <a:gd name="T14" fmla="*/ 10 w 159"/>
                <a:gd name="T15" fmla="*/ 203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3">
                  <a:moveTo>
                    <a:pt x="10" y="203"/>
                  </a:moveTo>
                  <a:cubicBezTo>
                    <a:pt x="10" y="203"/>
                    <a:pt x="10" y="203"/>
                    <a:pt x="9" y="203"/>
                  </a:cubicBezTo>
                  <a:cubicBezTo>
                    <a:pt x="4" y="202"/>
                    <a:pt x="0" y="197"/>
                    <a:pt x="1" y="192"/>
                  </a:cubicBezTo>
                  <a:cubicBezTo>
                    <a:pt x="11" y="108"/>
                    <a:pt x="67" y="35"/>
                    <a:pt x="145" y="2"/>
                  </a:cubicBezTo>
                  <a:cubicBezTo>
                    <a:pt x="150" y="0"/>
                    <a:pt x="155" y="2"/>
                    <a:pt x="157" y="7"/>
                  </a:cubicBezTo>
                  <a:cubicBezTo>
                    <a:pt x="159" y="12"/>
                    <a:pt x="157" y="18"/>
                    <a:pt x="152" y="20"/>
                  </a:cubicBezTo>
                  <a:cubicBezTo>
                    <a:pt x="80" y="50"/>
                    <a:pt x="30" y="117"/>
                    <a:pt x="20" y="194"/>
                  </a:cubicBezTo>
                  <a:cubicBezTo>
                    <a:pt x="19" y="199"/>
                    <a:pt x="15" y="203"/>
                    <a:pt x="10" y="203"/>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Freeform 73"/>
            <p:cNvSpPr>
              <a:spLocks noEditPoints="1"/>
            </p:cNvSpPr>
            <p:nvPr/>
          </p:nvSpPr>
          <p:spPr bwMode="auto">
            <a:xfrm>
              <a:off x="5953327" y="3141463"/>
              <a:ext cx="293323" cy="296694"/>
            </a:xfrm>
            <a:custGeom>
              <a:avLst/>
              <a:gdLst>
                <a:gd name="T0" fmla="*/ 40 w 81"/>
                <a:gd name="T1" fmla="*/ 82 h 82"/>
                <a:gd name="T2" fmla="*/ 0 w 81"/>
                <a:gd name="T3" fmla="*/ 41 h 82"/>
                <a:gd name="T4" fmla="*/ 40 w 81"/>
                <a:gd name="T5" fmla="*/ 0 h 82"/>
                <a:gd name="T6" fmla="*/ 81 w 81"/>
                <a:gd name="T7" fmla="*/ 41 h 82"/>
                <a:gd name="T8" fmla="*/ 40 w 81"/>
                <a:gd name="T9" fmla="*/ 82 h 82"/>
                <a:gd name="T10" fmla="*/ 40 w 81"/>
                <a:gd name="T11" fmla="*/ 20 h 82"/>
                <a:gd name="T12" fmla="*/ 19 w 81"/>
                <a:gd name="T13" fmla="*/ 41 h 82"/>
                <a:gd name="T14" fmla="*/ 40 w 81"/>
                <a:gd name="T15" fmla="*/ 62 h 82"/>
                <a:gd name="T16" fmla="*/ 62 w 81"/>
                <a:gd name="T17" fmla="*/ 41 h 82"/>
                <a:gd name="T18" fmla="*/ 40 w 81"/>
                <a:gd name="T19" fmla="*/ 2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82"/>
                  </a:moveTo>
                  <a:cubicBezTo>
                    <a:pt x="18" y="82"/>
                    <a:pt x="0" y="63"/>
                    <a:pt x="0" y="41"/>
                  </a:cubicBezTo>
                  <a:cubicBezTo>
                    <a:pt x="0" y="19"/>
                    <a:pt x="18" y="0"/>
                    <a:pt x="40" y="0"/>
                  </a:cubicBezTo>
                  <a:cubicBezTo>
                    <a:pt x="63" y="0"/>
                    <a:pt x="81" y="19"/>
                    <a:pt x="81" y="41"/>
                  </a:cubicBezTo>
                  <a:cubicBezTo>
                    <a:pt x="81" y="63"/>
                    <a:pt x="63" y="82"/>
                    <a:pt x="40" y="82"/>
                  </a:cubicBezTo>
                  <a:close/>
                  <a:moveTo>
                    <a:pt x="40" y="20"/>
                  </a:moveTo>
                  <a:cubicBezTo>
                    <a:pt x="29" y="20"/>
                    <a:pt x="19" y="29"/>
                    <a:pt x="19" y="41"/>
                  </a:cubicBezTo>
                  <a:cubicBezTo>
                    <a:pt x="19" y="53"/>
                    <a:pt x="29" y="62"/>
                    <a:pt x="40" y="62"/>
                  </a:cubicBezTo>
                  <a:cubicBezTo>
                    <a:pt x="52" y="62"/>
                    <a:pt x="62" y="53"/>
                    <a:pt x="62" y="41"/>
                  </a:cubicBezTo>
                  <a:cubicBezTo>
                    <a:pt x="62" y="29"/>
                    <a:pt x="52" y="20"/>
                    <a:pt x="4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9" name="Freeform 74"/>
            <p:cNvSpPr/>
            <p:nvPr/>
          </p:nvSpPr>
          <p:spPr bwMode="auto">
            <a:xfrm>
              <a:off x="6162361" y="2693050"/>
              <a:ext cx="670933" cy="586644"/>
            </a:xfrm>
            <a:custGeom>
              <a:avLst/>
              <a:gdLst>
                <a:gd name="T0" fmla="*/ 11 w 186"/>
                <a:gd name="T1" fmla="*/ 162 h 162"/>
                <a:gd name="T2" fmla="*/ 3 w 186"/>
                <a:gd name="T3" fmla="*/ 158 h 162"/>
                <a:gd name="T4" fmla="*/ 4 w 186"/>
                <a:gd name="T5" fmla="*/ 145 h 162"/>
                <a:gd name="T6" fmla="*/ 169 w 186"/>
                <a:gd name="T7" fmla="*/ 4 h 162"/>
                <a:gd name="T8" fmla="*/ 183 w 186"/>
                <a:gd name="T9" fmla="*/ 5 h 162"/>
                <a:gd name="T10" fmla="*/ 182 w 186"/>
                <a:gd name="T11" fmla="*/ 18 h 162"/>
                <a:gd name="T12" fmla="*/ 17 w 186"/>
                <a:gd name="T13" fmla="*/ 159 h 162"/>
                <a:gd name="T14" fmla="*/ 11 w 186"/>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62">
                  <a:moveTo>
                    <a:pt x="11" y="162"/>
                  </a:moveTo>
                  <a:cubicBezTo>
                    <a:pt x="8" y="162"/>
                    <a:pt x="5" y="161"/>
                    <a:pt x="3" y="158"/>
                  </a:cubicBezTo>
                  <a:cubicBezTo>
                    <a:pt x="0" y="154"/>
                    <a:pt x="0" y="148"/>
                    <a:pt x="4" y="145"/>
                  </a:cubicBezTo>
                  <a:cubicBezTo>
                    <a:pt x="169" y="4"/>
                    <a:pt x="169" y="4"/>
                    <a:pt x="169" y="4"/>
                  </a:cubicBezTo>
                  <a:cubicBezTo>
                    <a:pt x="173" y="0"/>
                    <a:pt x="179" y="1"/>
                    <a:pt x="183" y="5"/>
                  </a:cubicBezTo>
                  <a:cubicBezTo>
                    <a:pt x="186" y="9"/>
                    <a:pt x="186" y="15"/>
                    <a:pt x="182" y="18"/>
                  </a:cubicBezTo>
                  <a:cubicBezTo>
                    <a:pt x="17" y="159"/>
                    <a:pt x="17" y="159"/>
                    <a:pt x="17" y="159"/>
                  </a:cubicBezTo>
                  <a:cubicBezTo>
                    <a:pt x="15" y="161"/>
                    <a:pt x="13" y="162"/>
                    <a:pt x="11" y="16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0" name="Freeform 75"/>
            <p:cNvSpPr/>
            <p:nvPr/>
          </p:nvSpPr>
          <p:spPr bwMode="auto">
            <a:xfrm>
              <a:off x="4456373" y="3219007"/>
              <a:ext cx="1675645" cy="1726217"/>
            </a:xfrm>
            <a:custGeom>
              <a:avLst/>
              <a:gdLst>
                <a:gd name="T0" fmla="*/ 456 w 465"/>
                <a:gd name="T1" fmla="*/ 477 h 477"/>
                <a:gd name="T2" fmla="*/ 0 w 465"/>
                <a:gd name="T3" fmla="*/ 9 h 477"/>
                <a:gd name="T4" fmla="*/ 9 w 465"/>
                <a:gd name="T5" fmla="*/ 0 h 477"/>
                <a:gd name="T6" fmla="*/ 19 w 465"/>
                <a:gd name="T7" fmla="*/ 9 h 477"/>
                <a:gd name="T8" fmla="*/ 456 w 465"/>
                <a:gd name="T9" fmla="*/ 457 h 477"/>
                <a:gd name="T10" fmla="*/ 465 w 465"/>
                <a:gd name="T11" fmla="*/ 467 h 477"/>
                <a:gd name="T12" fmla="*/ 456 w 465"/>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465" h="477">
                  <a:moveTo>
                    <a:pt x="456" y="477"/>
                  </a:moveTo>
                  <a:cubicBezTo>
                    <a:pt x="204" y="477"/>
                    <a:pt x="0" y="267"/>
                    <a:pt x="0" y="9"/>
                  </a:cubicBezTo>
                  <a:cubicBezTo>
                    <a:pt x="0" y="4"/>
                    <a:pt x="4" y="0"/>
                    <a:pt x="9" y="0"/>
                  </a:cubicBezTo>
                  <a:cubicBezTo>
                    <a:pt x="14" y="0"/>
                    <a:pt x="19" y="4"/>
                    <a:pt x="19" y="9"/>
                  </a:cubicBezTo>
                  <a:cubicBezTo>
                    <a:pt x="19" y="256"/>
                    <a:pt x="215" y="457"/>
                    <a:pt x="456" y="457"/>
                  </a:cubicBezTo>
                  <a:cubicBezTo>
                    <a:pt x="461" y="457"/>
                    <a:pt x="465" y="462"/>
                    <a:pt x="465" y="467"/>
                  </a:cubicBezTo>
                  <a:cubicBezTo>
                    <a:pt x="465" y="472"/>
                    <a:pt x="461" y="477"/>
                    <a:pt x="456" y="477"/>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1" name="Freeform 139"/>
            <p:cNvSpPr/>
            <p:nvPr/>
          </p:nvSpPr>
          <p:spPr bwMode="auto">
            <a:xfrm>
              <a:off x="7096270" y="2248010"/>
              <a:ext cx="414698" cy="424811"/>
            </a:xfrm>
            <a:custGeom>
              <a:avLst/>
              <a:gdLst>
                <a:gd name="T0" fmla="*/ 0 w 123"/>
                <a:gd name="T1" fmla="*/ 46 h 126"/>
                <a:gd name="T2" fmla="*/ 72 w 123"/>
                <a:gd name="T3" fmla="*/ 126 h 126"/>
                <a:gd name="T4" fmla="*/ 123 w 123"/>
                <a:gd name="T5" fmla="*/ 79 h 126"/>
                <a:gd name="T6" fmla="*/ 53 w 123"/>
                <a:gd name="T7" fmla="*/ 0 h 126"/>
                <a:gd name="T8" fmla="*/ 0 w 123"/>
                <a:gd name="T9" fmla="*/ 46 h 126"/>
              </a:gdLst>
              <a:ahLst/>
              <a:cxnLst>
                <a:cxn ang="0">
                  <a:pos x="T0" y="T1"/>
                </a:cxn>
                <a:cxn ang="0">
                  <a:pos x="T2" y="T3"/>
                </a:cxn>
                <a:cxn ang="0">
                  <a:pos x="T4" y="T5"/>
                </a:cxn>
                <a:cxn ang="0">
                  <a:pos x="T6" y="T7"/>
                </a:cxn>
                <a:cxn ang="0">
                  <a:pos x="T8" y="T9"/>
                </a:cxn>
              </a:cxnLst>
              <a:rect l="0" t="0" r="r" b="b"/>
              <a:pathLst>
                <a:path w="123" h="126">
                  <a:moveTo>
                    <a:pt x="0" y="46"/>
                  </a:moveTo>
                  <a:lnTo>
                    <a:pt x="72" y="126"/>
                  </a:lnTo>
                  <a:lnTo>
                    <a:pt x="123" y="79"/>
                  </a:lnTo>
                  <a:lnTo>
                    <a:pt x="53" y="0"/>
                  </a:lnTo>
                  <a:lnTo>
                    <a:pt x="0" y="46"/>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140"/>
            <p:cNvSpPr/>
            <p:nvPr/>
          </p:nvSpPr>
          <p:spPr bwMode="auto">
            <a:xfrm>
              <a:off x="4685636" y="2248010"/>
              <a:ext cx="414698" cy="424811"/>
            </a:xfrm>
            <a:custGeom>
              <a:avLst/>
              <a:gdLst>
                <a:gd name="T0" fmla="*/ 123 w 123"/>
                <a:gd name="T1" fmla="*/ 46 h 126"/>
                <a:gd name="T2" fmla="*/ 52 w 123"/>
                <a:gd name="T3" fmla="*/ 126 h 126"/>
                <a:gd name="T4" fmla="*/ 0 w 123"/>
                <a:gd name="T5" fmla="*/ 79 h 126"/>
                <a:gd name="T6" fmla="*/ 71 w 123"/>
                <a:gd name="T7" fmla="*/ 0 h 126"/>
                <a:gd name="T8" fmla="*/ 123 w 123"/>
                <a:gd name="T9" fmla="*/ 46 h 126"/>
              </a:gdLst>
              <a:ahLst/>
              <a:cxnLst>
                <a:cxn ang="0">
                  <a:pos x="T0" y="T1"/>
                </a:cxn>
                <a:cxn ang="0">
                  <a:pos x="T2" y="T3"/>
                </a:cxn>
                <a:cxn ang="0">
                  <a:pos x="T4" y="T5"/>
                </a:cxn>
                <a:cxn ang="0">
                  <a:pos x="T6" y="T7"/>
                </a:cxn>
                <a:cxn ang="0">
                  <a:pos x="T8" y="T9"/>
                </a:cxn>
              </a:cxnLst>
              <a:rect l="0" t="0" r="r" b="b"/>
              <a:pathLst>
                <a:path w="123" h="126">
                  <a:moveTo>
                    <a:pt x="123" y="46"/>
                  </a:moveTo>
                  <a:lnTo>
                    <a:pt x="52" y="126"/>
                  </a:lnTo>
                  <a:lnTo>
                    <a:pt x="0" y="79"/>
                  </a:lnTo>
                  <a:lnTo>
                    <a:pt x="71" y="0"/>
                  </a:lnTo>
                  <a:lnTo>
                    <a:pt x="123" y="46"/>
                  </a:ln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67"/>
            <p:cNvSpPr/>
            <p:nvPr/>
          </p:nvSpPr>
          <p:spPr bwMode="auto">
            <a:xfrm>
              <a:off x="6344423" y="4844078"/>
              <a:ext cx="74173" cy="70803"/>
            </a:xfrm>
            <a:custGeom>
              <a:avLst/>
              <a:gdLst>
                <a:gd name="T0" fmla="*/ 10 w 21"/>
                <a:gd name="T1" fmla="*/ 20 h 20"/>
                <a:gd name="T2" fmla="*/ 0 w 21"/>
                <a:gd name="T3" fmla="*/ 12 h 20"/>
                <a:gd name="T4" fmla="*/ 2 w 21"/>
                <a:gd name="T5" fmla="*/ 4 h 20"/>
                <a:gd name="T6" fmla="*/ 8 w 21"/>
                <a:gd name="T7" fmla="*/ 0 h 20"/>
                <a:gd name="T8" fmla="*/ 10 w 21"/>
                <a:gd name="T9" fmla="*/ 0 h 20"/>
                <a:gd name="T10" fmla="*/ 20 w 21"/>
                <a:gd name="T11" fmla="*/ 8 h 20"/>
                <a:gd name="T12" fmla="*/ 19 w 21"/>
                <a:gd name="T13" fmla="*/ 16 h 20"/>
                <a:gd name="T14" fmla="*/ 13 w 21"/>
                <a:gd name="T15" fmla="*/ 20 h 20"/>
                <a:gd name="T16" fmla="*/ 10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0" y="20"/>
                  </a:moveTo>
                  <a:cubicBezTo>
                    <a:pt x="6" y="20"/>
                    <a:pt x="1" y="17"/>
                    <a:pt x="0" y="12"/>
                  </a:cubicBezTo>
                  <a:cubicBezTo>
                    <a:pt x="0" y="9"/>
                    <a:pt x="0" y="7"/>
                    <a:pt x="2" y="4"/>
                  </a:cubicBezTo>
                  <a:cubicBezTo>
                    <a:pt x="3" y="2"/>
                    <a:pt x="6" y="0"/>
                    <a:pt x="8" y="0"/>
                  </a:cubicBezTo>
                  <a:cubicBezTo>
                    <a:pt x="9" y="0"/>
                    <a:pt x="10" y="0"/>
                    <a:pt x="10" y="0"/>
                  </a:cubicBezTo>
                  <a:cubicBezTo>
                    <a:pt x="15" y="0"/>
                    <a:pt x="20" y="3"/>
                    <a:pt x="20" y="8"/>
                  </a:cubicBezTo>
                  <a:cubicBezTo>
                    <a:pt x="21" y="11"/>
                    <a:pt x="20" y="13"/>
                    <a:pt x="19" y="16"/>
                  </a:cubicBezTo>
                  <a:cubicBezTo>
                    <a:pt x="17" y="18"/>
                    <a:pt x="15" y="19"/>
                    <a:pt x="13" y="20"/>
                  </a:cubicBezTo>
                  <a:cubicBezTo>
                    <a:pt x="12" y="20"/>
                    <a:pt x="11" y="20"/>
                    <a:pt x="1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171"/>
            <p:cNvSpPr/>
            <p:nvPr/>
          </p:nvSpPr>
          <p:spPr bwMode="auto">
            <a:xfrm>
              <a:off x="5946584" y="2423329"/>
              <a:ext cx="77546" cy="74173"/>
            </a:xfrm>
            <a:custGeom>
              <a:avLst/>
              <a:gdLst>
                <a:gd name="T0" fmla="*/ 11 w 22"/>
                <a:gd name="T1" fmla="*/ 21 h 21"/>
                <a:gd name="T2" fmla="*/ 1 w 22"/>
                <a:gd name="T3" fmla="*/ 13 h 21"/>
                <a:gd name="T4" fmla="*/ 9 w 22"/>
                <a:gd name="T5" fmla="*/ 1 h 21"/>
                <a:gd name="T6" fmla="*/ 12 w 22"/>
                <a:gd name="T7" fmla="*/ 0 h 21"/>
                <a:gd name="T8" fmla="*/ 21 w 22"/>
                <a:gd name="T9" fmla="*/ 9 h 21"/>
                <a:gd name="T10" fmla="*/ 20 w 22"/>
                <a:gd name="T11" fmla="*/ 16 h 21"/>
                <a:gd name="T12" fmla="*/ 14 w 22"/>
                <a:gd name="T13" fmla="*/ 21 h 21"/>
                <a:gd name="T14" fmla="*/ 11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21"/>
                  </a:moveTo>
                  <a:cubicBezTo>
                    <a:pt x="7" y="21"/>
                    <a:pt x="2" y="17"/>
                    <a:pt x="1" y="13"/>
                  </a:cubicBezTo>
                  <a:cubicBezTo>
                    <a:pt x="0" y="7"/>
                    <a:pt x="4" y="2"/>
                    <a:pt x="9" y="1"/>
                  </a:cubicBezTo>
                  <a:cubicBezTo>
                    <a:pt x="10" y="1"/>
                    <a:pt x="11" y="0"/>
                    <a:pt x="12" y="0"/>
                  </a:cubicBezTo>
                  <a:cubicBezTo>
                    <a:pt x="16" y="0"/>
                    <a:pt x="21" y="4"/>
                    <a:pt x="21" y="9"/>
                  </a:cubicBezTo>
                  <a:cubicBezTo>
                    <a:pt x="22" y="11"/>
                    <a:pt x="22" y="14"/>
                    <a:pt x="20" y="16"/>
                  </a:cubicBezTo>
                  <a:cubicBezTo>
                    <a:pt x="18" y="19"/>
                    <a:pt x="16" y="20"/>
                    <a:pt x="14" y="21"/>
                  </a:cubicBezTo>
                  <a:cubicBezTo>
                    <a:pt x="13" y="21"/>
                    <a:pt x="12" y="21"/>
                    <a:pt x="11" y="21"/>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172"/>
            <p:cNvSpPr/>
            <p:nvPr/>
          </p:nvSpPr>
          <p:spPr bwMode="auto">
            <a:xfrm>
              <a:off x="6870380" y="3276324"/>
              <a:ext cx="77546" cy="70803"/>
            </a:xfrm>
            <a:custGeom>
              <a:avLst/>
              <a:gdLst>
                <a:gd name="T0" fmla="*/ 11 w 22"/>
                <a:gd name="T1" fmla="*/ 20 h 20"/>
                <a:gd name="T2" fmla="*/ 1 w 22"/>
                <a:gd name="T3" fmla="*/ 12 h 20"/>
                <a:gd name="T4" fmla="*/ 2 w 22"/>
                <a:gd name="T5" fmla="*/ 4 h 20"/>
                <a:gd name="T6" fmla="*/ 9 w 22"/>
                <a:gd name="T7" fmla="*/ 0 h 20"/>
                <a:gd name="T8" fmla="*/ 11 w 22"/>
                <a:gd name="T9" fmla="*/ 0 h 20"/>
                <a:gd name="T10" fmla="*/ 21 w 22"/>
                <a:gd name="T11" fmla="*/ 8 h 20"/>
                <a:gd name="T12" fmla="*/ 13 w 22"/>
                <a:gd name="T13" fmla="*/ 20 h 20"/>
                <a:gd name="T14" fmla="*/ 11 w 22"/>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0">
                  <a:moveTo>
                    <a:pt x="11" y="20"/>
                  </a:moveTo>
                  <a:cubicBezTo>
                    <a:pt x="6" y="20"/>
                    <a:pt x="2" y="17"/>
                    <a:pt x="1" y="12"/>
                  </a:cubicBezTo>
                  <a:cubicBezTo>
                    <a:pt x="0" y="9"/>
                    <a:pt x="1" y="6"/>
                    <a:pt x="2" y="4"/>
                  </a:cubicBezTo>
                  <a:cubicBezTo>
                    <a:pt x="4" y="2"/>
                    <a:pt x="6" y="0"/>
                    <a:pt x="9" y="0"/>
                  </a:cubicBezTo>
                  <a:cubicBezTo>
                    <a:pt x="9" y="0"/>
                    <a:pt x="10" y="0"/>
                    <a:pt x="11" y="0"/>
                  </a:cubicBezTo>
                  <a:cubicBezTo>
                    <a:pt x="16" y="0"/>
                    <a:pt x="20" y="3"/>
                    <a:pt x="21" y="8"/>
                  </a:cubicBezTo>
                  <a:cubicBezTo>
                    <a:pt x="22" y="13"/>
                    <a:pt x="18" y="19"/>
                    <a:pt x="13" y="20"/>
                  </a:cubicBezTo>
                  <a:cubicBezTo>
                    <a:pt x="12" y="20"/>
                    <a:pt x="11" y="20"/>
                    <a:pt x="11"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grpSp>
      <p:sp>
        <p:nvSpPr>
          <p:cNvPr id="27"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8" name="文本框 27"/>
          <p:cNvSpPr txBox="1"/>
          <p:nvPr/>
        </p:nvSpPr>
        <p:spPr>
          <a:xfrm>
            <a:off x="4007980" y="5179191"/>
            <a:ext cx="4184015" cy="1753235"/>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sym typeface="+mn-ea"/>
              </a:rPr>
              <a:t>Introduction</a:t>
            </a:r>
            <a:endParaRPr lang="en-US" altLang="zh-CN" sz="5400" b="1" dirty="0">
              <a:solidFill>
                <a:srgbClr val="434345"/>
              </a:solidFill>
              <a:latin typeface="Arial" panose="020B0604020202020204" pitchFamily="34" charset="0"/>
              <a:ea typeface="Arial" panose="020B0604020202020204" pitchFamily="34" charset="0"/>
            </a:endParaRPr>
          </a:p>
          <a:p>
            <a:pPr algn="ctr"/>
            <a:endParaRPr lang="zh-CN" altLang="en-US" sz="5400" b="1" dirty="0">
              <a:solidFill>
                <a:srgbClr val="434345"/>
              </a:solidFill>
              <a:latin typeface="Arial" panose="020B0604020202020204" pitchFamily="34" charset="0"/>
              <a:ea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3977656" y="583854"/>
            <a:ext cx="4184015"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rPr>
              <a:t>Introduction</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15" name="矩形: 圆角 2"/>
          <p:cNvSpPr/>
          <p:nvPr/>
        </p:nvSpPr>
        <p:spPr>
          <a:xfrm>
            <a:off x="819690" y="2325554"/>
            <a:ext cx="3308351" cy="3632200"/>
          </a:xfrm>
          <a:prstGeom prst="roundRect">
            <a:avLst>
              <a:gd name="adj" fmla="val 5151"/>
            </a:avLst>
          </a:prstGeom>
          <a:noFill/>
          <a:ln w="63500">
            <a:solidFill>
              <a:srgbClr val="434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pic>
        <p:nvPicPr>
          <p:cNvPr id="17" name="图片占位符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39970" y="2419350"/>
            <a:ext cx="2225675" cy="1205230"/>
          </a:xfrm>
          <a:custGeom>
            <a:avLst/>
            <a:gdLst>
              <a:gd name="connsiteX0" fmla="*/ 115228 w 2093747"/>
              <a:gd name="connsiteY0" fmla="*/ 0 h 1201420"/>
              <a:gd name="connsiteX1" fmla="*/ 1978519 w 2093747"/>
              <a:gd name="connsiteY1" fmla="*/ 0 h 1201420"/>
              <a:gd name="connsiteX2" fmla="*/ 2093747 w 2093747"/>
              <a:gd name="connsiteY2" fmla="*/ 115228 h 1201420"/>
              <a:gd name="connsiteX3" fmla="*/ 2093747 w 2093747"/>
              <a:gd name="connsiteY3" fmla="*/ 1086192 h 1201420"/>
              <a:gd name="connsiteX4" fmla="*/ 1978519 w 2093747"/>
              <a:gd name="connsiteY4" fmla="*/ 1201420 h 1201420"/>
              <a:gd name="connsiteX5" fmla="*/ 115228 w 2093747"/>
              <a:gd name="connsiteY5" fmla="*/ 1201420 h 1201420"/>
              <a:gd name="connsiteX6" fmla="*/ 0 w 2093747"/>
              <a:gd name="connsiteY6" fmla="*/ 1086192 h 1201420"/>
              <a:gd name="connsiteX7" fmla="*/ 0 w 2093747"/>
              <a:gd name="connsiteY7" fmla="*/ 115228 h 1201420"/>
              <a:gd name="connsiteX8" fmla="*/ 115228 w 2093747"/>
              <a:gd name="connsiteY8" fmla="*/ 0 h 120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747" h="1201420">
                <a:moveTo>
                  <a:pt x="115228" y="0"/>
                </a:moveTo>
                <a:lnTo>
                  <a:pt x="1978519" y="0"/>
                </a:lnTo>
                <a:cubicBezTo>
                  <a:pt x="2042158" y="0"/>
                  <a:pt x="2093747" y="51589"/>
                  <a:pt x="2093747" y="115228"/>
                </a:cubicBezTo>
                <a:lnTo>
                  <a:pt x="2093747" y="1086192"/>
                </a:lnTo>
                <a:cubicBezTo>
                  <a:pt x="2093747" y="1149831"/>
                  <a:pt x="2042158" y="1201420"/>
                  <a:pt x="1978519" y="1201420"/>
                </a:cubicBezTo>
                <a:lnTo>
                  <a:pt x="115228" y="1201420"/>
                </a:lnTo>
                <a:cubicBezTo>
                  <a:pt x="51589" y="1201420"/>
                  <a:pt x="0" y="1149831"/>
                  <a:pt x="0" y="1086192"/>
                </a:cubicBezTo>
                <a:lnTo>
                  <a:pt x="0" y="115228"/>
                </a:lnTo>
                <a:cubicBezTo>
                  <a:pt x="0" y="51589"/>
                  <a:pt x="51589" y="0"/>
                  <a:pt x="115228" y="0"/>
                </a:cubicBezTo>
                <a:close/>
              </a:path>
            </a:pathLst>
          </a:custGeom>
        </p:spPr>
      </p:pic>
      <p:pic>
        <p:nvPicPr>
          <p:cNvPr id="19" name="图片占位符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3785" y="3785235"/>
            <a:ext cx="2150745" cy="2172335"/>
          </a:xfrm>
          <a:custGeom>
            <a:avLst/>
            <a:gdLst>
              <a:gd name="connsiteX0" fmla="*/ 107849 w 2093747"/>
              <a:gd name="connsiteY0" fmla="*/ 0 h 2298700"/>
              <a:gd name="connsiteX1" fmla="*/ 1985898 w 2093747"/>
              <a:gd name="connsiteY1" fmla="*/ 0 h 2298700"/>
              <a:gd name="connsiteX2" fmla="*/ 2093747 w 2093747"/>
              <a:gd name="connsiteY2" fmla="*/ 107849 h 2298700"/>
              <a:gd name="connsiteX3" fmla="*/ 2093747 w 2093747"/>
              <a:gd name="connsiteY3" fmla="*/ 2190851 h 2298700"/>
              <a:gd name="connsiteX4" fmla="*/ 1985898 w 2093747"/>
              <a:gd name="connsiteY4" fmla="*/ 2298700 h 2298700"/>
              <a:gd name="connsiteX5" fmla="*/ 107849 w 2093747"/>
              <a:gd name="connsiteY5" fmla="*/ 2298700 h 2298700"/>
              <a:gd name="connsiteX6" fmla="*/ 0 w 2093747"/>
              <a:gd name="connsiteY6" fmla="*/ 2190851 h 2298700"/>
              <a:gd name="connsiteX7" fmla="*/ 0 w 2093747"/>
              <a:gd name="connsiteY7" fmla="*/ 107849 h 2298700"/>
              <a:gd name="connsiteX8" fmla="*/ 107849 w 2093747"/>
              <a:gd name="connsiteY8" fmla="*/ 0 h 229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747" h="2298700">
                <a:moveTo>
                  <a:pt x="107849" y="0"/>
                </a:moveTo>
                <a:lnTo>
                  <a:pt x="1985898" y="0"/>
                </a:lnTo>
                <a:cubicBezTo>
                  <a:pt x="2045461" y="0"/>
                  <a:pt x="2093747" y="48286"/>
                  <a:pt x="2093747" y="107849"/>
                </a:cubicBezTo>
                <a:lnTo>
                  <a:pt x="2093747" y="2190851"/>
                </a:lnTo>
                <a:cubicBezTo>
                  <a:pt x="2093747" y="2250414"/>
                  <a:pt x="2045461" y="2298700"/>
                  <a:pt x="1985898" y="2298700"/>
                </a:cubicBezTo>
                <a:lnTo>
                  <a:pt x="107849" y="2298700"/>
                </a:lnTo>
                <a:cubicBezTo>
                  <a:pt x="48286" y="2298700"/>
                  <a:pt x="0" y="2250414"/>
                  <a:pt x="0" y="2190851"/>
                </a:cubicBezTo>
                <a:lnTo>
                  <a:pt x="0" y="107849"/>
                </a:lnTo>
                <a:cubicBezTo>
                  <a:pt x="0" y="48286"/>
                  <a:pt x="48286" y="0"/>
                  <a:pt x="107849" y="0"/>
                </a:cubicBezTo>
                <a:close/>
              </a:path>
            </a:pathLst>
          </a:custGeom>
        </p:spPr>
      </p:pic>
      <p:sp>
        <p:nvSpPr>
          <p:cNvPr id="21" name="文本框 20"/>
          <p:cNvSpPr txBox="1"/>
          <p:nvPr/>
        </p:nvSpPr>
        <p:spPr>
          <a:xfrm>
            <a:off x="982182" y="2590001"/>
            <a:ext cx="3066869"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rgbClr val="434345"/>
                </a:solidFill>
                <a:latin typeface="Arial" panose="020B0604020202020204" pitchFamily="34" charset="0"/>
                <a:ea typeface="Arial" panose="020B0604020202020204" pitchFamily="34" charset="0"/>
              </a:rPr>
              <a:t>What is chatbot?</a:t>
            </a:r>
            <a:endParaRPr lang="en-US" altLang="zh-CN" sz="2400" b="1" dirty="0">
              <a:solidFill>
                <a:srgbClr val="434345"/>
              </a:solidFill>
              <a:latin typeface="Arial" panose="020B0604020202020204" pitchFamily="34" charset="0"/>
              <a:ea typeface="Arial" panose="020B0604020202020204" pitchFamily="34" charset="0"/>
            </a:endParaRPr>
          </a:p>
        </p:txBody>
      </p:sp>
      <p:sp>
        <p:nvSpPr>
          <p:cNvPr id="28" name="文本框 27"/>
          <p:cNvSpPr txBox="1"/>
          <p:nvPr/>
        </p:nvSpPr>
        <p:spPr>
          <a:xfrm>
            <a:off x="938530" y="3785235"/>
            <a:ext cx="2982595" cy="1564640"/>
          </a:xfrm>
          <a:prstGeom prst="rect">
            <a:avLst/>
          </a:prstGeom>
          <a:noFill/>
        </p:spPr>
        <p:txBody>
          <a:bodyPr wrap="square" rtlCol="0">
            <a:spAutoFit/>
            <a:scene3d>
              <a:camera prst="orthographicFront"/>
              <a:lightRig rig="threePt" dir="t"/>
            </a:scene3d>
            <a:sp3d contourW="12700"/>
          </a:bodyPr>
          <a:lstStyle/>
          <a:p>
            <a:pPr marL="285750" indent="-285750" algn="just">
              <a:lnSpc>
                <a:spcPct val="114000"/>
              </a:lnSpc>
              <a:buFont typeface="Arial" panose="020B0604020202020204" pitchFamily="34" charset="0"/>
              <a:buChar char="•"/>
            </a:pPr>
            <a:r>
              <a:rPr lang="en-US" altLang="zh-CN" sz="1400" dirty="0">
                <a:solidFill>
                  <a:srgbClr val="434345"/>
                </a:solidFill>
                <a:latin typeface="Arial" panose="020B0604020202020204" pitchFamily="34" charset="0"/>
                <a:ea typeface="Arial" panose="020B0604020202020204" pitchFamily="34" charset="0"/>
              </a:rPr>
              <a:t>Chatbots belong to the area of NLP.</a:t>
            </a:r>
            <a:endParaRPr lang="en-US" altLang="zh-CN" sz="1400" dirty="0">
              <a:solidFill>
                <a:srgbClr val="434345"/>
              </a:solidFill>
              <a:latin typeface="Arial" panose="020B0604020202020204" pitchFamily="34" charset="0"/>
              <a:ea typeface="Arial" panose="020B0604020202020204" pitchFamily="34" charset="0"/>
            </a:endParaRPr>
          </a:p>
          <a:p>
            <a:pPr marL="285750" indent="-285750" algn="just">
              <a:lnSpc>
                <a:spcPct val="114000"/>
              </a:lnSpc>
              <a:buFont typeface="Arial" panose="020B0604020202020204" pitchFamily="34" charset="0"/>
              <a:buChar char="•"/>
            </a:pPr>
            <a:r>
              <a:rPr lang="en-US" altLang="zh-CN" sz="1400" dirty="0">
                <a:solidFill>
                  <a:srgbClr val="434345"/>
                </a:solidFill>
                <a:latin typeface="Arial" panose="020B0604020202020204" pitchFamily="34" charset="0"/>
                <a:ea typeface="Arial" panose="020B0604020202020204" pitchFamily="34" charset="0"/>
              </a:rPr>
              <a:t>A chatbot or chatterbot is a software application used to conduct an on-line chat conversation. </a:t>
            </a:r>
            <a:endParaRPr lang="en-US" altLang="zh-CN" sz="1400" dirty="0">
              <a:solidFill>
                <a:srgbClr val="434345"/>
              </a:solidFill>
              <a:latin typeface="Arial" panose="020B0604020202020204" pitchFamily="34" charset="0"/>
              <a:ea typeface="Arial" panose="020B0604020202020204" pitchFamily="34" charset="0"/>
            </a:endParaRPr>
          </a:p>
        </p:txBody>
      </p:sp>
      <p:sp>
        <p:nvSpPr>
          <p:cNvPr id="3" name="矩形: 圆角 2"/>
          <p:cNvSpPr/>
          <p:nvPr/>
        </p:nvSpPr>
        <p:spPr>
          <a:xfrm>
            <a:off x="7878985" y="2325554"/>
            <a:ext cx="3308351" cy="3632200"/>
          </a:xfrm>
          <a:prstGeom prst="roundRect">
            <a:avLst>
              <a:gd name="adj" fmla="val 5151"/>
            </a:avLst>
          </a:prstGeom>
          <a:noFill/>
          <a:ln w="63500">
            <a:solidFill>
              <a:srgbClr val="434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4" name="文本框 20"/>
          <p:cNvSpPr txBox="1"/>
          <p:nvPr/>
        </p:nvSpPr>
        <p:spPr>
          <a:xfrm>
            <a:off x="7889240" y="2590165"/>
            <a:ext cx="3304540" cy="82994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434345"/>
                </a:solidFill>
                <a:latin typeface="Arial" panose="020B0604020202020204" pitchFamily="34" charset="0"/>
                <a:ea typeface="Arial" panose="020B0604020202020204" pitchFamily="34" charset="0"/>
              </a:rPr>
              <a:t>What is </a:t>
            </a:r>
            <a:r>
              <a:rPr lang="en-US" altLang="zh-CN" sz="2400" b="1" dirty="0">
                <a:solidFill>
                  <a:srgbClr val="434345"/>
                </a:solidFill>
                <a:latin typeface="Arial" panose="020B0604020202020204" pitchFamily="34" charset="0"/>
                <a:ea typeface="Arial" panose="020B0604020202020204" pitchFamily="34" charset="0"/>
                <a:cs typeface="Arial" panose="020B0604020202020204" pitchFamily="34" charset="0"/>
                <a:sym typeface="+mn-ea"/>
              </a:rPr>
              <a:t>Neural</a:t>
            </a:r>
            <a:endParaRPr lang="en-US" altLang="zh-CN" sz="2400" b="1" dirty="0">
              <a:solidFill>
                <a:srgbClr val="434345"/>
              </a:solidFill>
              <a:latin typeface="Arial" panose="020B0604020202020204" pitchFamily="34" charset="0"/>
              <a:ea typeface="Arial" panose="020B0604020202020204" pitchFamily="34" charset="0"/>
              <a:cs typeface="Arial" panose="020B0604020202020204" pitchFamily="34" charset="0"/>
            </a:endParaRPr>
          </a:p>
          <a:p>
            <a:pPr algn="ctr"/>
            <a:r>
              <a:rPr lang="en-US" altLang="zh-CN" sz="2400" b="1" dirty="0">
                <a:solidFill>
                  <a:srgbClr val="434345"/>
                </a:solidFill>
                <a:latin typeface="Arial" panose="020B0604020202020204" pitchFamily="34" charset="0"/>
                <a:ea typeface="Arial" panose="020B0604020202020204" pitchFamily="34" charset="0"/>
                <a:cs typeface="Arial" panose="020B0604020202020204" pitchFamily="34" charset="0"/>
                <a:sym typeface="+mn-ea"/>
              </a:rPr>
              <a:t>Machine Translation</a:t>
            </a:r>
            <a:r>
              <a:rPr lang="en-US" altLang="zh-CN" sz="2400" b="1" dirty="0">
                <a:solidFill>
                  <a:srgbClr val="434345"/>
                </a:solidFill>
                <a:latin typeface="Arial" panose="020B0604020202020204" pitchFamily="34" charset="0"/>
                <a:ea typeface="Arial" panose="020B0604020202020204" pitchFamily="34" charset="0"/>
              </a:rPr>
              <a:t>?</a:t>
            </a:r>
            <a:endParaRPr lang="en-US" altLang="zh-CN" sz="2400" b="1" dirty="0">
              <a:solidFill>
                <a:srgbClr val="434345"/>
              </a:solidFill>
              <a:latin typeface="Arial" panose="020B0604020202020204" pitchFamily="34" charset="0"/>
              <a:ea typeface="Arial" panose="020B0604020202020204" pitchFamily="34" charset="0"/>
            </a:endParaRPr>
          </a:p>
        </p:txBody>
      </p:sp>
      <p:sp>
        <p:nvSpPr>
          <p:cNvPr id="5" name="文本框 27"/>
          <p:cNvSpPr txBox="1"/>
          <p:nvPr/>
        </p:nvSpPr>
        <p:spPr>
          <a:xfrm>
            <a:off x="7997190" y="3869690"/>
            <a:ext cx="2982595" cy="1073785"/>
          </a:xfrm>
          <a:prstGeom prst="rect">
            <a:avLst/>
          </a:prstGeom>
          <a:noFill/>
        </p:spPr>
        <p:txBody>
          <a:bodyPr wrap="square" rtlCol="0">
            <a:spAutoFit/>
            <a:scene3d>
              <a:camera prst="orthographicFront"/>
              <a:lightRig rig="threePt" dir="t"/>
            </a:scene3d>
            <a:sp3d contourW="12700"/>
          </a:bodyPr>
          <a:p>
            <a:pPr marL="285750" indent="-285750" algn="just">
              <a:lnSpc>
                <a:spcPct val="114000"/>
              </a:lnSpc>
              <a:buFont typeface="Arial" panose="020B0604020202020204" pitchFamily="34" charset="0"/>
              <a:buChar char="•"/>
            </a:pPr>
            <a:r>
              <a:rPr lang="en-US" altLang="zh-CN" sz="1400" dirty="0">
                <a:solidFill>
                  <a:srgbClr val="434345"/>
                </a:solidFill>
                <a:latin typeface="Arial" panose="020B0604020202020204" pitchFamily="34" charset="0"/>
                <a:ea typeface="Arial" panose="020B0604020202020204" pitchFamily="34" charset="0"/>
              </a:rPr>
              <a:t>We read the entire source sentence, understand its meaning, and then produce a translation. </a:t>
            </a:r>
            <a:endParaRPr lang="en-US" altLang="zh-CN" sz="1400" dirty="0">
              <a:solidFill>
                <a:srgbClr val="434345"/>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3766836" y="583854"/>
            <a:ext cx="4605655"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rPr>
              <a:t>Architectures</a:t>
            </a:r>
            <a:endParaRPr lang="en-US" altLang="zh-CN" sz="5400" b="1" dirty="0">
              <a:solidFill>
                <a:srgbClr val="434345"/>
              </a:solidFill>
              <a:latin typeface="Arial" panose="020B0604020202020204" pitchFamily="34" charset="0"/>
              <a:ea typeface="Arial" panose="020B0604020202020204" pitchFamily="34" charset="0"/>
            </a:endParaRPr>
          </a:p>
        </p:txBody>
      </p:sp>
      <p:sp>
        <p:nvSpPr>
          <p:cNvPr id="15" name="Freeform 46"/>
          <p:cNvSpPr/>
          <p:nvPr/>
        </p:nvSpPr>
        <p:spPr bwMode="auto">
          <a:xfrm>
            <a:off x="3711782" y="4161447"/>
            <a:ext cx="2735263" cy="1368425"/>
          </a:xfrm>
          <a:custGeom>
            <a:avLst/>
            <a:gdLst>
              <a:gd name="T0" fmla="*/ 0 w 1723"/>
              <a:gd name="T1" fmla="*/ 862 h 862"/>
              <a:gd name="T2" fmla="*/ 861 w 1723"/>
              <a:gd name="T3" fmla="*/ 0 h 862"/>
              <a:gd name="T4" fmla="*/ 1723 w 1723"/>
              <a:gd name="T5" fmla="*/ 862 h 862"/>
              <a:gd name="T6" fmla="*/ 0 w 1723"/>
              <a:gd name="T7" fmla="*/ 862 h 862"/>
            </a:gdLst>
            <a:ahLst/>
            <a:cxnLst>
              <a:cxn ang="0">
                <a:pos x="T0" y="T1"/>
              </a:cxn>
              <a:cxn ang="0">
                <a:pos x="T2" y="T3"/>
              </a:cxn>
              <a:cxn ang="0">
                <a:pos x="T4" y="T5"/>
              </a:cxn>
              <a:cxn ang="0">
                <a:pos x="T6" y="T7"/>
              </a:cxn>
            </a:cxnLst>
            <a:rect l="0" t="0" r="r" b="b"/>
            <a:pathLst>
              <a:path w="1723" h="862">
                <a:moveTo>
                  <a:pt x="0" y="862"/>
                </a:moveTo>
                <a:lnTo>
                  <a:pt x="861" y="0"/>
                </a:lnTo>
                <a:lnTo>
                  <a:pt x="1723" y="862"/>
                </a:lnTo>
                <a:lnTo>
                  <a:pt x="0" y="862"/>
                </a:lnTo>
                <a:close/>
              </a:path>
            </a:pathLst>
          </a:custGeom>
          <a:noFill/>
          <a:ln w="63500">
            <a:solidFill>
              <a:srgbClr val="434345"/>
            </a:solid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7" name="Freeform 47"/>
          <p:cNvSpPr/>
          <p:nvPr/>
        </p:nvSpPr>
        <p:spPr bwMode="auto">
          <a:xfrm>
            <a:off x="5207525" y="4096677"/>
            <a:ext cx="2735263" cy="1368425"/>
          </a:xfrm>
          <a:custGeom>
            <a:avLst/>
            <a:gdLst>
              <a:gd name="T0" fmla="*/ 0 w 1723"/>
              <a:gd name="T1" fmla="*/ 0 h 862"/>
              <a:gd name="T2" fmla="*/ 862 w 1723"/>
              <a:gd name="T3" fmla="*/ 862 h 862"/>
              <a:gd name="T4" fmla="*/ 1723 w 1723"/>
              <a:gd name="T5" fmla="*/ 0 h 862"/>
              <a:gd name="T6" fmla="*/ 0 w 1723"/>
              <a:gd name="T7" fmla="*/ 0 h 862"/>
            </a:gdLst>
            <a:ahLst/>
            <a:cxnLst>
              <a:cxn ang="0">
                <a:pos x="T0" y="T1"/>
              </a:cxn>
              <a:cxn ang="0">
                <a:pos x="T2" y="T3"/>
              </a:cxn>
              <a:cxn ang="0">
                <a:pos x="T4" y="T5"/>
              </a:cxn>
              <a:cxn ang="0">
                <a:pos x="T6" y="T7"/>
              </a:cxn>
            </a:cxnLst>
            <a:rect l="0" t="0" r="r" b="b"/>
            <a:pathLst>
              <a:path w="1723" h="862">
                <a:moveTo>
                  <a:pt x="0" y="0"/>
                </a:moveTo>
                <a:lnTo>
                  <a:pt x="862" y="862"/>
                </a:lnTo>
                <a:lnTo>
                  <a:pt x="1723" y="0"/>
                </a:lnTo>
                <a:lnTo>
                  <a:pt x="0" y="0"/>
                </a:lnTo>
                <a:close/>
              </a:path>
            </a:pathLst>
          </a:custGeom>
          <a:noFill/>
          <a:ln w="63500">
            <a:solidFill>
              <a:srgbClr val="434345"/>
            </a:solid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0" name="Freeform 49"/>
          <p:cNvSpPr/>
          <p:nvPr/>
        </p:nvSpPr>
        <p:spPr bwMode="auto">
          <a:xfrm>
            <a:off x="5269755" y="2596807"/>
            <a:ext cx="2733675" cy="1368425"/>
          </a:xfrm>
          <a:custGeom>
            <a:avLst/>
            <a:gdLst>
              <a:gd name="T0" fmla="*/ 0 w 1722"/>
              <a:gd name="T1" fmla="*/ 862 h 862"/>
              <a:gd name="T2" fmla="*/ 862 w 1722"/>
              <a:gd name="T3" fmla="*/ 0 h 862"/>
              <a:gd name="T4" fmla="*/ 1722 w 1722"/>
              <a:gd name="T5" fmla="*/ 862 h 862"/>
              <a:gd name="T6" fmla="*/ 0 w 1722"/>
              <a:gd name="T7" fmla="*/ 862 h 862"/>
            </a:gdLst>
            <a:ahLst/>
            <a:cxnLst>
              <a:cxn ang="0">
                <a:pos x="T0" y="T1"/>
              </a:cxn>
              <a:cxn ang="0">
                <a:pos x="T2" y="T3"/>
              </a:cxn>
              <a:cxn ang="0">
                <a:pos x="T4" y="T5"/>
              </a:cxn>
              <a:cxn ang="0">
                <a:pos x="T6" y="T7"/>
              </a:cxn>
            </a:cxnLst>
            <a:rect l="0" t="0" r="r" b="b"/>
            <a:pathLst>
              <a:path w="1722" h="862">
                <a:moveTo>
                  <a:pt x="0" y="862"/>
                </a:moveTo>
                <a:lnTo>
                  <a:pt x="862" y="0"/>
                </a:lnTo>
                <a:lnTo>
                  <a:pt x="1722" y="862"/>
                </a:lnTo>
                <a:lnTo>
                  <a:pt x="0" y="862"/>
                </a:lnTo>
                <a:close/>
              </a:path>
            </a:pathLst>
          </a:custGeom>
          <a:noFill/>
          <a:ln w="63500">
            <a:solidFill>
              <a:srgbClr val="434345"/>
            </a:solid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1" name="Freeform 50"/>
          <p:cNvSpPr>
            <a:spLocks noEditPoints="1"/>
          </p:cNvSpPr>
          <p:nvPr/>
        </p:nvSpPr>
        <p:spPr bwMode="auto">
          <a:xfrm>
            <a:off x="4864644" y="4719659"/>
            <a:ext cx="405015" cy="585825"/>
          </a:xfrm>
          <a:custGeom>
            <a:avLst/>
            <a:gdLst>
              <a:gd name="T0" fmla="*/ 30 w 112"/>
              <a:gd name="T1" fmla="*/ 125 h 162"/>
              <a:gd name="T2" fmla="*/ 32 w 112"/>
              <a:gd name="T3" fmla="*/ 133 h 162"/>
              <a:gd name="T4" fmla="*/ 56 w 112"/>
              <a:gd name="T5" fmla="*/ 137 h 162"/>
              <a:gd name="T6" fmla="*/ 81 w 112"/>
              <a:gd name="T7" fmla="*/ 133 h 162"/>
              <a:gd name="T8" fmla="*/ 82 w 112"/>
              <a:gd name="T9" fmla="*/ 125 h 162"/>
              <a:gd name="T10" fmla="*/ 56 w 112"/>
              <a:gd name="T11" fmla="*/ 129 h 162"/>
              <a:gd name="T12" fmla="*/ 30 w 112"/>
              <a:gd name="T13" fmla="*/ 125 h 162"/>
              <a:gd name="T14" fmla="*/ 56 w 112"/>
              <a:gd name="T15" fmla="*/ 23 h 162"/>
              <a:gd name="T16" fmla="*/ 59 w 112"/>
              <a:gd name="T17" fmla="*/ 20 h 162"/>
              <a:gd name="T18" fmla="*/ 56 w 112"/>
              <a:gd name="T19" fmla="*/ 17 h 162"/>
              <a:gd name="T20" fmla="*/ 18 w 112"/>
              <a:gd name="T21" fmla="*/ 55 h 162"/>
              <a:gd name="T22" fmla="*/ 20 w 112"/>
              <a:gd name="T23" fmla="*/ 58 h 162"/>
              <a:gd name="T24" fmla="*/ 23 w 112"/>
              <a:gd name="T25" fmla="*/ 55 h 162"/>
              <a:gd name="T26" fmla="*/ 56 w 112"/>
              <a:gd name="T27" fmla="*/ 23 h 162"/>
              <a:gd name="T28" fmla="*/ 33 w 112"/>
              <a:gd name="T29" fmla="*/ 140 h 162"/>
              <a:gd name="T30" fmla="*/ 34 w 112"/>
              <a:gd name="T31" fmla="*/ 149 h 162"/>
              <a:gd name="T32" fmla="*/ 42 w 112"/>
              <a:gd name="T33" fmla="*/ 153 h 162"/>
              <a:gd name="T34" fmla="*/ 42 w 112"/>
              <a:gd name="T35" fmla="*/ 158 h 162"/>
              <a:gd name="T36" fmla="*/ 56 w 112"/>
              <a:gd name="T37" fmla="*/ 162 h 162"/>
              <a:gd name="T38" fmla="*/ 70 w 112"/>
              <a:gd name="T39" fmla="*/ 158 h 162"/>
              <a:gd name="T40" fmla="*/ 71 w 112"/>
              <a:gd name="T41" fmla="*/ 153 h 162"/>
              <a:gd name="T42" fmla="*/ 79 w 112"/>
              <a:gd name="T43" fmla="*/ 149 h 162"/>
              <a:gd name="T44" fmla="*/ 80 w 112"/>
              <a:gd name="T45" fmla="*/ 140 h 162"/>
              <a:gd name="T46" fmla="*/ 56 w 112"/>
              <a:gd name="T47" fmla="*/ 144 h 162"/>
              <a:gd name="T48" fmla="*/ 33 w 112"/>
              <a:gd name="T49" fmla="*/ 140 h 162"/>
              <a:gd name="T50" fmla="*/ 69 w 112"/>
              <a:gd name="T51" fmla="*/ 76 h 162"/>
              <a:gd name="T52" fmla="*/ 56 w 112"/>
              <a:gd name="T53" fmla="*/ 54 h 162"/>
              <a:gd name="T54" fmla="*/ 44 w 112"/>
              <a:gd name="T55" fmla="*/ 76 h 162"/>
              <a:gd name="T56" fmla="*/ 39 w 112"/>
              <a:gd name="T57" fmla="*/ 65 h 162"/>
              <a:gd name="T58" fmla="*/ 31 w 112"/>
              <a:gd name="T59" fmla="*/ 69 h 162"/>
              <a:gd name="T60" fmla="*/ 43 w 112"/>
              <a:gd name="T61" fmla="*/ 95 h 162"/>
              <a:gd name="T62" fmla="*/ 56 w 112"/>
              <a:gd name="T63" fmla="*/ 72 h 162"/>
              <a:gd name="T64" fmla="*/ 69 w 112"/>
              <a:gd name="T65" fmla="*/ 95 h 162"/>
              <a:gd name="T66" fmla="*/ 82 w 112"/>
              <a:gd name="T67" fmla="*/ 69 h 162"/>
              <a:gd name="T68" fmla="*/ 74 w 112"/>
              <a:gd name="T69" fmla="*/ 65 h 162"/>
              <a:gd name="T70" fmla="*/ 69 w 112"/>
              <a:gd name="T71" fmla="*/ 76 h 162"/>
              <a:gd name="T72" fmla="*/ 56 w 112"/>
              <a:gd name="T73" fmla="*/ 0 h 162"/>
              <a:gd name="T74" fmla="*/ 0 w 112"/>
              <a:gd name="T75" fmla="*/ 55 h 162"/>
              <a:gd name="T76" fmla="*/ 27 w 112"/>
              <a:gd name="T77" fmla="*/ 103 h 162"/>
              <a:gd name="T78" fmla="*/ 29 w 112"/>
              <a:gd name="T79" fmla="*/ 117 h 162"/>
              <a:gd name="T80" fmla="*/ 56 w 112"/>
              <a:gd name="T81" fmla="*/ 123 h 162"/>
              <a:gd name="T82" fmla="*/ 83 w 112"/>
              <a:gd name="T83" fmla="*/ 117 h 162"/>
              <a:gd name="T84" fmla="*/ 85 w 112"/>
              <a:gd name="T85" fmla="*/ 103 h 162"/>
              <a:gd name="T86" fmla="*/ 112 w 112"/>
              <a:gd name="T87" fmla="*/ 55 h 162"/>
              <a:gd name="T88" fmla="*/ 56 w 112"/>
              <a:gd name="T89" fmla="*/ 0 h 162"/>
              <a:gd name="T90" fmla="*/ 77 w 112"/>
              <a:gd name="T91" fmla="*/ 97 h 162"/>
              <a:gd name="T92" fmla="*/ 76 w 112"/>
              <a:gd name="T93" fmla="*/ 110 h 162"/>
              <a:gd name="T94" fmla="*/ 56 w 112"/>
              <a:gd name="T95" fmla="*/ 113 h 162"/>
              <a:gd name="T96" fmla="*/ 37 w 112"/>
              <a:gd name="T97" fmla="*/ 110 h 162"/>
              <a:gd name="T98" fmla="*/ 36 w 112"/>
              <a:gd name="T99" fmla="*/ 97 h 162"/>
              <a:gd name="T100" fmla="*/ 10 w 112"/>
              <a:gd name="T101" fmla="*/ 55 h 162"/>
              <a:gd name="T102" fmla="*/ 56 w 112"/>
              <a:gd name="T103" fmla="*/ 10 h 162"/>
              <a:gd name="T104" fmla="*/ 102 w 112"/>
              <a:gd name="T105" fmla="*/ 55 h 162"/>
              <a:gd name="T106" fmla="*/ 77 w 112"/>
              <a:gd name="T107" fmla="*/ 9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62">
                <a:moveTo>
                  <a:pt x="30" y="125"/>
                </a:moveTo>
                <a:cubicBezTo>
                  <a:pt x="32" y="133"/>
                  <a:pt x="32" y="133"/>
                  <a:pt x="32" y="133"/>
                </a:cubicBezTo>
                <a:cubicBezTo>
                  <a:pt x="39" y="136"/>
                  <a:pt x="47" y="137"/>
                  <a:pt x="56" y="137"/>
                </a:cubicBezTo>
                <a:cubicBezTo>
                  <a:pt x="65" y="137"/>
                  <a:pt x="74" y="136"/>
                  <a:pt x="81" y="133"/>
                </a:cubicBezTo>
                <a:cubicBezTo>
                  <a:pt x="82" y="125"/>
                  <a:pt x="82" y="125"/>
                  <a:pt x="82" y="125"/>
                </a:cubicBezTo>
                <a:cubicBezTo>
                  <a:pt x="74" y="127"/>
                  <a:pt x="66" y="129"/>
                  <a:pt x="56" y="129"/>
                </a:cubicBezTo>
                <a:cubicBezTo>
                  <a:pt x="47" y="129"/>
                  <a:pt x="38" y="127"/>
                  <a:pt x="30" y="125"/>
                </a:cubicBezTo>
                <a:close/>
                <a:moveTo>
                  <a:pt x="56" y="23"/>
                </a:moveTo>
                <a:cubicBezTo>
                  <a:pt x="58" y="23"/>
                  <a:pt x="59" y="21"/>
                  <a:pt x="59" y="20"/>
                </a:cubicBezTo>
                <a:cubicBezTo>
                  <a:pt x="59" y="18"/>
                  <a:pt x="58" y="17"/>
                  <a:pt x="56" y="17"/>
                </a:cubicBezTo>
                <a:cubicBezTo>
                  <a:pt x="35" y="17"/>
                  <a:pt x="18" y="34"/>
                  <a:pt x="18" y="55"/>
                </a:cubicBezTo>
                <a:cubicBezTo>
                  <a:pt x="18" y="57"/>
                  <a:pt x="19" y="58"/>
                  <a:pt x="20" y="58"/>
                </a:cubicBezTo>
                <a:cubicBezTo>
                  <a:pt x="22" y="58"/>
                  <a:pt x="23" y="57"/>
                  <a:pt x="23" y="55"/>
                </a:cubicBezTo>
                <a:cubicBezTo>
                  <a:pt x="23" y="37"/>
                  <a:pt x="38" y="23"/>
                  <a:pt x="56" y="23"/>
                </a:cubicBezTo>
                <a:close/>
                <a:moveTo>
                  <a:pt x="33" y="140"/>
                </a:moveTo>
                <a:cubicBezTo>
                  <a:pt x="34" y="149"/>
                  <a:pt x="34" y="149"/>
                  <a:pt x="34" y="149"/>
                </a:cubicBezTo>
                <a:cubicBezTo>
                  <a:pt x="34" y="149"/>
                  <a:pt x="36" y="151"/>
                  <a:pt x="42" y="153"/>
                </a:cubicBezTo>
                <a:cubicBezTo>
                  <a:pt x="42" y="158"/>
                  <a:pt x="42" y="158"/>
                  <a:pt x="42" y="158"/>
                </a:cubicBezTo>
                <a:cubicBezTo>
                  <a:pt x="42" y="158"/>
                  <a:pt x="45" y="162"/>
                  <a:pt x="56" y="162"/>
                </a:cubicBezTo>
                <a:cubicBezTo>
                  <a:pt x="67" y="162"/>
                  <a:pt x="70" y="158"/>
                  <a:pt x="70" y="158"/>
                </a:cubicBezTo>
                <a:cubicBezTo>
                  <a:pt x="71" y="153"/>
                  <a:pt x="71" y="153"/>
                  <a:pt x="71" y="153"/>
                </a:cubicBezTo>
                <a:cubicBezTo>
                  <a:pt x="77" y="151"/>
                  <a:pt x="79" y="149"/>
                  <a:pt x="79" y="149"/>
                </a:cubicBezTo>
                <a:cubicBezTo>
                  <a:pt x="80" y="140"/>
                  <a:pt x="80" y="140"/>
                  <a:pt x="80" y="140"/>
                </a:cubicBezTo>
                <a:cubicBezTo>
                  <a:pt x="73" y="143"/>
                  <a:pt x="65" y="144"/>
                  <a:pt x="56" y="144"/>
                </a:cubicBezTo>
                <a:cubicBezTo>
                  <a:pt x="48" y="144"/>
                  <a:pt x="40" y="143"/>
                  <a:pt x="33" y="140"/>
                </a:cubicBezTo>
                <a:close/>
                <a:moveTo>
                  <a:pt x="69" y="76"/>
                </a:moveTo>
                <a:cubicBezTo>
                  <a:pt x="56" y="54"/>
                  <a:pt x="56" y="54"/>
                  <a:pt x="56" y="54"/>
                </a:cubicBezTo>
                <a:cubicBezTo>
                  <a:pt x="44" y="76"/>
                  <a:pt x="44" y="76"/>
                  <a:pt x="44" y="76"/>
                </a:cubicBezTo>
                <a:cubicBezTo>
                  <a:pt x="39" y="65"/>
                  <a:pt x="39" y="65"/>
                  <a:pt x="39" y="65"/>
                </a:cubicBezTo>
                <a:cubicBezTo>
                  <a:pt x="31" y="69"/>
                  <a:pt x="31" y="69"/>
                  <a:pt x="31" y="69"/>
                </a:cubicBezTo>
                <a:cubicBezTo>
                  <a:pt x="43" y="95"/>
                  <a:pt x="43" y="95"/>
                  <a:pt x="43" y="95"/>
                </a:cubicBezTo>
                <a:cubicBezTo>
                  <a:pt x="56" y="72"/>
                  <a:pt x="56" y="72"/>
                  <a:pt x="56" y="72"/>
                </a:cubicBezTo>
                <a:cubicBezTo>
                  <a:pt x="69" y="95"/>
                  <a:pt x="69" y="95"/>
                  <a:pt x="69" y="95"/>
                </a:cubicBezTo>
                <a:cubicBezTo>
                  <a:pt x="82" y="69"/>
                  <a:pt x="82" y="69"/>
                  <a:pt x="82" y="69"/>
                </a:cubicBezTo>
                <a:cubicBezTo>
                  <a:pt x="74" y="65"/>
                  <a:pt x="74" y="65"/>
                  <a:pt x="74" y="65"/>
                </a:cubicBezTo>
                <a:lnTo>
                  <a:pt x="69" y="76"/>
                </a:lnTo>
                <a:close/>
                <a:moveTo>
                  <a:pt x="56" y="0"/>
                </a:moveTo>
                <a:cubicBezTo>
                  <a:pt x="26" y="0"/>
                  <a:pt x="0" y="25"/>
                  <a:pt x="0" y="55"/>
                </a:cubicBezTo>
                <a:cubicBezTo>
                  <a:pt x="0" y="76"/>
                  <a:pt x="11" y="93"/>
                  <a:pt x="27" y="103"/>
                </a:cubicBezTo>
                <a:cubicBezTo>
                  <a:pt x="29" y="117"/>
                  <a:pt x="29" y="117"/>
                  <a:pt x="29" y="117"/>
                </a:cubicBezTo>
                <a:cubicBezTo>
                  <a:pt x="37" y="121"/>
                  <a:pt x="46" y="123"/>
                  <a:pt x="56" y="123"/>
                </a:cubicBezTo>
                <a:cubicBezTo>
                  <a:pt x="66" y="123"/>
                  <a:pt x="75" y="121"/>
                  <a:pt x="83" y="117"/>
                </a:cubicBezTo>
                <a:cubicBezTo>
                  <a:pt x="85" y="103"/>
                  <a:pt x="85" y="103"/>
                  <a:pt x="85" y="103"/>
                </a:cubicBezTo>
                <a:cubicBezTo>
                  <a:pt x="101" y="93"/>
                  <a:pt x="112" y="76"/>
                  <a:pt x="112" y="55"/>
                </a:cubicBezTo>
                <a:cubicBezTo>
                  <a:pt x="112" y="25"/>
                  <a:pt x="87" y="0"/>
                  <a:pt x="56" y="0"/>
                </a:cubicBezTo>
                <a:close/>
                <a:moveTo>
                  <a:pt x="77" y="97"/>
                </a:moveTo>
                <a:cubicBezTo>
                  <a:pt x="76" y="110"/>
                  <a:pt x="76" y="110"/>
                  <a:pt x="76" y="110"/>
                </a:cubicBezTo>
                <a:cubicBezTo>
                  <a:pt x="76" y="110"/>
                  <a:pt x="70" y="113"/>
                  <a:pt x="56" y="113"/>
                </a:cubicBezTo>
                <a:cubicBezTo>
                  <a:pt x="42" y="113"/>
                  <a:pt x="37" y="110"/>
                  <a:pt x="37" y="110"/>
                </a:cubicBezTo>
                <a:cubicBezTo>
                  <a:pt x="36" y="97"/>
                  <a:pt x="36" y="97"/>
                  <a:pt x="36" y="97"/>
                </a:cubicBezTo>
                <a:cubicBezTo>
                  <a:pt x="21" y="89"/>
                  <a:pt x="10" y="73"/>
                  <a:pt x="10" y="55"/>
                </a:cubicBezTo>
                <a:cubicBezTo>
                  <a:pt x="10" y="30"/>
                  <a:pt x="31" y="10"/>
                  <a:pt x="56" y="10"/>
                </a:cubicBezTo>
                <a:cubicBezTo>
                  <a:pt x="82" y="10"/>
                  <a:pt x="102" y="30"/>
                  <a:pt x="102" y="55"/>
                </a:cubicBezTo>
                <a:cubicBezTo>
                  <a:pt x="102" y="73"/>
                  <a:pt x="92" y="89"/>
                  <a:pt x="77" y="97"/>
                </a:cubicBez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9" name="Freeform 52"/>
          <p:cNvSpPr>
            <a:spLocks noEditPoints="1"/>
          </p:cNvSpPr>
          <p:nvPr/>
        </p:nvSpPr>
        <p:spPr bwMode="auto">
          <a:xfrm>
            <a:off x="6307345" y="4337728"/>
            <a:ext cx="535198" cy="455642"/>
          </a:xfrm>
          <a:custGeom>
            <a:avLst/>
            <a:gdLst>
              <a:gd name="T0" fmla="*/ 53 w 148"/>
              <a:gd name="T1" fmla="*/ 82 h 126"/>
              <a:gd name="T2" fmla="*/ 53 w 148"/>
              <a:gd name="T3" fmla="*/ 126 h 126"/>
              <a:gd name="T4" fmla="*/ 85 w 148"/>
              <a:gd name="T5" fmla="*/ 126 h 126"/>
              <a:gd name="T6" fmla="*/ 85 w 148"/>
              <a:gd name="T7" fmla="*/ 86 h 126"/>
              <a:gd name="T8" fmla="*/ 71 w 148"/>
              <a:gd name="T9" fmla="*/ 101 h 126"/>
              <a:gd name="T10" fmla="*/ 53 w 148"/>
              <a:gd name="T11" fmla="*/ 82 h 126"/>
              <a:gd name="T12" fmla="*/ 6 w 148"/>
              <a:gd name="T13" fmla="*/ 120 h 126"/>
              <a:gd name="T14" fmla="*/ 12 w 148"/>
              <a:gd name="T15" fmla="*/ 126 h 126"/>
              <a:gd name="T16" fmla="*/ 39 w 148"/>
              <a:gd name="T17" fmla="*/ 126 h 126"/>
              <a:gd name="T18" fmla="*/ 39 w 148"/>
              <a:gd name="T19" fmla="*/ 69 h 126"/>
              <a:gd name="T20" fmla="*/ 6 w 148"/>
              <a:gd name="T21" fmla="*/ 102 h 126"/>
              <a:gd name="T22" fmla="*/ 6 w 148"/>
              <a:gd name="T23" fmla="*/ 120 h 126"/>
              <a:gd name="T24" fmla="*/ 99 w 148"/>
              <a:gd name="T25" fmla="*/ 73 h 126"/>
              <a:gd name="T26" fmla="*/ 99 w 148"/>
              <a:gd name="T27" fmla="*/ 126 h 126"/>
              <a:gd name="T28" fmla="*/ 126 w 148"/>
              <a:gd name="T29" fmla="*/ 126 h 126"/>
              <a:gd name="T30" fmla="*/ 132 w 148"/>
              <a:gd name="T31" fmla="*/ 120 h 126"/>
              <a:gd name="T32" fmla="*/ 132 w 148"/>
              <a:gd name="T33" fmla="*/ 69 h 126"/>
              <a:gd name="T34" fmla="*/ 132 w 148"/>
              <a:gd name="T35" fmla="*/ 40 h 126"/>
              <a:gd name="T36" fmla="*/ 103 w 148"/>
              <a:gd name="T37" fmla="*/ 69 h 126"/>
              <a:gd name="T38" fmla="*/ 99 w 148"/>
              <a:gd name="T39" fmla="*/ 73 h 126"/>
              <a:gd name="T40" fmla="*/ 118 w 148"/>
              <a:gd name="T41" fmla="*/ 3 h 126"/>
              <a:gd name="T42" fmla="*/ 113 w 148"/>
              <a:gd name="T43" fmla="*/ 9 h 126"/>
              <a:gd name="T44" fmla="*/ 119 w 148"/>
              <a:gd name="T45" fmla="*/ 15 h 126"/>
              <a:gd name="T46" fmla="*/ 126 w 148"/>
              <a:gd name="T47" fmla="*/ 14 h 126"/>
              <a:gd name="T48" fmla="*/ 71 w 148"/>
              <a:gd name="T49" fmla="*/ 69 h 126"/>
              <a:gd name="T50" fmla="*/ 39 w 148"/>
              <a:gd name="T51" fmla="*/ 37 h 126"/>
              <a:gd name="T52" fmla="*/ 2 w 148"/>
              <a:gd name="T53" fmla="*/ 74 h 126"/>
              <a:gd name="T54" fmla="*/ 2 w 148"/>
              <a:gd name="T55" fmla="*/ 82 h 126"/>
              <a:gd name="T56" fmla="*/ 11 w 148"/>
              <a:gd name="T57" fmla="*/ 82 h 126"/>
              <a:gd name="T58" fmla="*/ 39 w 148"/>
              <a:gd name="T59" fmla="*/ 53 h 126"/>
              <a:gd name="T60" fmla="*/ 71 w 148"/>
              <a:gd name="T61" fmla="*/ 85 h 126"/>
              <a:gd name="T62" fmla="*/ 134 w 148"/>
              <a:gd name="T63" fmla="*/ 23 h 126"/>
              <a:gd name="T64" fmla="*/ 134 w 148"/>
              <a:gd name="T65" fmla="*/ 29 h 126"/>
              <a:gd name="T66" fmla="*/ 139 w 148"/>
              <a:gd name="T67" fmla="*/ 35 h 126"/>
              <a:gd name="T68" fmla="*/ 139 w 148"/>
              <a:gd name="T69" fmla="*/ 35 h 126"/>
              <a:gd name="T70" fmla="*/ 145 w 148"/>
              <a:gd name="T71" fmla="*/ 30 h 126"/>
              <a:gd name="T72" fmla="*/ 148 w 148"/>
              <a:gd name="T73" fmla="*/ 0 h 126"/>
              <a:gd name="T74" fmla="*/ 118 w 148"/>
              <a:gd name="T75"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26">
                <a:moveTo>
                  <a:pt x="53" y="82"/>
                </a:moveTo>
                <a:cubicBezTo>
                  <a:pt x="53" y="126"/>
                  <a:pt x="53" y="126"/>
                  <a:pt x="53" y="126"/>
                </a:cubicBezTo>
                <a:cubicBezTo>
                  <a:pt x="85" y="126"/>
                  <a:pt x="85" y="126"/>
                  <a:pt x="85" y="126"/>
                </a:cubicBezTo>
                <a:cubicBezTo>
                  <a:pt x="85" y="86"/>
                  <a:pt x="85" y="86"/>
                  <a:pt x="85" y="86"/>
                </a:cubicBezTo>
                <a:cubicBezTo>
                  <a:pt x="71" y="101"/>
                  <a:pt x="71" y="101"/>
                  <a:pt x="71" y="101"/>
                </a:cubicBezTo>
                <a:lnTo>
                  <a:pt x="53" y="82"/>
                </a:lnTo>
                <a:close/>
                <a:moveTo>
                  <a:pt x="6" y="120"/>
                </a:moveTo>
                <a:cubicBezTo>
                  <a:pt x="6" y="123"/>
                  <a:pt x="9" y="126"/>
                  <a:pt x="12" y="126"/>
                </a:cubicBezTo>
                <a:cubicBezTo>
                  <a:pt x="39" y="126"/>
                  <a:pt x="39" y="126"/>
                  <a:pt x="39" y="126"/>
                </a:cubicBezTo>
                <a:cubicBezTo>
                  <a:pt x="39" y="69"/>
                  <a:pt x="39" y="69"/>
                  <a:pt x="39" y="69"/>
                </a:cubicBezTo>
                <a:cubicBezTo>
                  <a:pt x="6" y="102"/>
                  <a:pt x="6" y="102"/>
                  <a:pt x="6" y="102"/>
                </a:cubicBezTo>
                <a:lnTo>
                  <a:pt x="6" y="120"/>
                </a:lnTo>
                <a:close/>
                <a:moveTo>
                  <a:pt x="99" y="73"/>
                </a:moveTo>
                <a:cubicBezTo>
                  <a:pt x="99" y="126"/>
                  <a:pt x="99" y="126"/>
                  <a:pt x="99" y="126"/>
                </a:cubicBezTo>
                <a:cubicBezTo>
                  <a:pt x="126" y="126"/>
                  <a:pt x="126" y="126"/>
                  <a:pt x="126" y="126"/>
                </a:cubicBezTo>
                <a:cubicBezTo>
                  <a:pt x="129" y="126"/>
                  <a:pt x="132" y="123"/>
                  <a:pt x="132" y="120"/>
                </a:cubicBezTo>
                <a:cubicBezTo>
                  <a:pt x="132" y="69"/>
                  <a:pt x="132" y="69"/>
                  <a:pt x="132" y="69"/>
                </a:cubicBezTo>
                <a:cubicBezTo>
                  <a:pt x="132" y="40"/>
                  <a:pt x="132" y="40"/>
                  <a:pt x="132" y="40"/>
                </a:cubicBezTo>
                <a:cubicBezTo>
                  <a:pt x="103" y="69"/>
                  <a:pt x="103" y="69"/>
                  <a:pt x="103" y="69"/>
                </a:cubicBezTo>
                <a:lnTo>
                  <a:pt x="99" y="73"/>
                </a:lnTo>
                <a:close/>
                <a:moveTo>
                  <a:pt x="118" y="3"/>
                </a:moveTo>
                <a:cubicBezTo>
                  <a:pt x="115" y="3"/>
                  <a:pt x="113" y="6"/>
                  <a:pt x="113" y="9"/>
                </a:cubicBezTo>
                <a:cubicBezTo>
                  <a:pt x="113" y="13"/>
                  <a:pt x="116" y="15"/>
                  <a:pt x="119" y="15"/>
                </a:cubicBezTo>
                <a:cubicBezTo>
                  <a:pt x="126" y="14"/>
                  <a:pt x="126" y="14"/>
                  <a:pt x="126" y="14"/>
                </a:cubicBezTo>
                <a:cubicBezTo>
                  <a:pt x="71" y="69"/>
                  <a:pt x="71" y="69"/>
                  <a:pt x="71" y="69"/>
                </a:cubicBezTo>
                <a:cubicBezTo>
                  <a:pt x="39" y="37"/>
                  <a:pt x="39" y="37"/>
                  <a:pt x="39" y="37"/>
                </a:cubicBezTo>
                <a:cubicBezTo>
                  <a:pt x="2" y="74"/>
                  <a:pt x="2" y="74"/>
                  <a:pt x="2" y="74"/>
                </a:cubicBezTo>
                <a:cubicBezTo>
                  <a:pt x="0" y="76"/>
                  <a:pt x="0" y="80"/>
                  <a:pt x="2" y="82"/>
                </a:cubicBezTo>
                <a:cubicBezTo>
                  <a:pt x="5" y="85"/>
                  <a:pt x="8" y="85"/>
                  <a:pt x="11" y="82"/>
                </a:cubicBezTo>
                <a:cubicBezTo>
                  <a:pt x="39" y="53"/>
                  <a:pt x="39" y="53"/>
                  <a:pt x="39" y="53"/>
                </a:cubicBezTo>
                <a:cubicBezTo>
                  <a:pt x="71" y="85"/>
                  <a:pt x="71" y="85"/>
                  <a:pt x="71" y="85"/>
                </a:cubicBezTo>
                <a:cubicBezTo>
                  <a:pt x="134" y="23"/>
                  <a:pt x="134" y="23"/>
                  <a:pt x="134" y="23"/>
                </a:cubicBezTo>
                <a:cubicBezTo>
                  <a:pt x="134" y="29"/>
                  <a:pt x="134" y="29"/>
                  <a:pt x="134" y="29"/>
                </a:cubicBezTo>
                <a:cubicBezTo>
                  <a:pt x="133" y="32"/>
                  <a:pt x="136" y="35"/>
                  <a:pt x="139" y="35"/>
                </a:cubicBezTo>
                <a:cubicBezTo>
                  <a:pt x="139" y="35"/>
                  <a:pt x="139" y="35"/>
                  <a:pt x="139" y="35"/>
                </a:cubicBezTo>
                <a:cubicBezTo>
                  <a:pt x="142" y="35"/>
                  <a:pt x="145" y="33"/>
                  <a:pt x="145" y="30"/>
                </a:cubicBezTo>
                <a:cubicBezTo>
                  <a:pt x="148" y="0"/>
                  <a:pt x="148" y="0"/>
                  <a:pt x="148" y="0"/>
                </a:cubicBezTo>
                <a:lnTo>
                  <a:pt x="118" y="3"/>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30" name="Freeform 53"/>
          <p:cNvSpPr>
            <a:spLocks noEditPoints="1"/>
          </p:cNvSpPr>
          <p:nvPr/>
        </p:nvSpPr>
        <p:spPr bwMode="auto">
          <a:xfrm>
            <a:off x="6303723" y="3148279"/>
            <a:ext cx="538814" cy="560511"/>
          </a:xfrm>
          <a:custGeom>
            <a:avLst/>
            <a:gdLst>
              <a:gd name="T0" fmla="*/ 104 w 149"/>
              <a:gd name="T1" fmla="*/ 129 h 155"/>
              <a:gd name="T2" fmla="*/ 108 w 149"/>
              <a:gd name="T3" fmla="*/ 132 h 155"/>
              <a:gd name="T4" fmla="*/ 149 w 149"/>
              <a:gd name="T5" fmla="*/ 155 h 155"/>
              <a:gd name="T6" fmla="*/ 148 w 149"/>
              <a:gd name="T7" fmla="*/ 108 h 155"/>
              <a:gd name="T8" fmla="*/ 147 w 149"/>
              <a:gd name="T9" fmla="*/ 103 h 155"/>
              <a:gd name="T10" fmla="*/ 142 w 149"/>
              <a:gd name="T11" fmla="*/ 96 h 155"/>
              <a:gd name="T12" fmla="*/ 100 w 149"/>
              <a:gd name="T13" fmla="*/ 121 h 155"/>
              <a:gd name="T14" fmla="*/ 104 w 149"/>
              <a:gd name="T15" fmla="*/ 129 h 155"/>
              <a:gd name="T16" fmla="*/ 128 w 149"/>
              <a:gd name="T17" fmla="*/ 96 h 155"/>
              <a:gd name="T18" fmla="*/ 139 w 149"/>
              <a:gd name="T19" fmla="*/ 90 h 155"/>
              <a:gd name="T20" fmla="*/ 95 w 149"/>
              <a:gd name="T21" fmla="*/ 18 h 155"/>
              <a:gd name="T22" fmla="*/ 85 w 149"/>
              <a:gd name="T23" fmla="*/ 24 h 155"/>
              <a:gd name="T24" fmla="*/ 128 w 149"/>
              <a:gd name="T25" fmla="*/ 96 h 155"/>
              <a:gd name="T26" fmla="*/ 124 w 149"/>
              <a:gd name="T27" fmla="*/ 99 h 155"/>
              <a:gd name="T28" fmla="*/ 80 w 149"/>
              <a:gd name="T29" fmla="*/ 27 h 155"/>
              <a:gd name="T30" fmla="*/ 67 w 149"/>
              <a:gd name="T31" fmla="*/ 34 h 155"/>
              <a:gd name="T32" fmla="*/ 111 w 149"/>
              <a:gd name="T33" fmla="*/ 107 h 155"/>
              <a:gd name="T34" fmla="*/ 124 w 149"/>
              <a:gd name="T35" fmla="*/ 99 h 155"/>
              <a:gd name="T36" fmla="*/ 53 w 149"/>
              <a:gd name="T37" fmla="*/ 43 h 155"/>
              <a:gd name="T38" fmla="*/ 96 w 149"/>
              <a:gd name="T39" fmla="*/ 116 h 155"/>
              <a:gd name="T40" fmla="*/ 107 w 149"/>
              <a:gd name="T41" fmla="*/ 109 h 155"/>
              <a:gd name="T42" fmla="*/ 63 w 149"/>
              <a:gd name="T43" fmla="*/ 37 h 155"/>
              <a:gd name="T44" fmla="*/ 53 w 149"/>
              <a:gd name="T45" fmla="*/ 43 h 155"/>
              <a:gd name="T46" fmla="*/ 49 w 149"/>
              <a:gd name="T47" fmla="*/ 37 h 155"/>
              <a:gd name="T48" fmla="*/ 91 w 149"/>
              <a:gd name="T49" fmla="*/ 12 h 155"/>
              <a:gd name="T50" fmla="*/ 88 w 149"/>
              <a:gd name="T51" fmla="*/ 7 h 155"/>
              <a:gd name="T52" fmla="*/ 75 w 149"/>
              <a:gd name="T53" fmla="*/ 3 h 155"/>
              <a:gd name="T54" fmla="*/ 49 w 149"/>
              <a:gd name="T55" fmla="*/ 19 h 155"/>
              <a:gd name="T56" fmla="*/ 46 w 149"/>
              <a:gd name="T57" fmla="*/ 32 h 155"/>
              <a:gd name="T58" fmla="*/ 49 w 149"/>
              <a:gd name="T59" fmla="*/ 37 h 155"/>
              <a:gd name="T60" fmla="*/ 0 w 149"/>
              <a:gd name="T61" fmla="*/ 155 h 155"/>
              <a:gd name="T62" fmla="*/ 114 w 149"/>
              <a:gd name="T63" fmla="*/ 155 h 155"/>
              <a:gd name="T64" fmla="*/ 114 w 149"/>
              <a:gd name="T65" fmla="*/ 146 h 155"/>
              <a:gd name="T66" fmla="*/ 0 w 149"/>
              <a:gd name="T67" fmla="*/ 146 h 155"/>
              <a:gd name="T68" fmla="*/ 0 w 149"/>
              <a:gd name="T6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 h="155">
                <a:moveTo>
                  <a:pt x="104" y="129"/>
                </a:moveTo>
                <a:cubicBezTo>
                  <a:pt x="105" y="130"/>
                  <a:pt x="106" y="131"/>
                  <a:pt x="108" y="132"/>
                </a:cubicBezTo>
                <a:cubicBezTo>
                  <a:pt x="149" y="155"/>
                  <a:pt x="149" y="155"/>
                  <a:pt x="149" y="155"/>
                </a:cubicBezTo>
                <a:cubicBezTo>
                  <a:pt x="148" y="108"/>
                  <a:pt x="148" y="108"/>
                  <a:pt x="148" y="108"/>
                </a:cubicBezTo>
                <a:cubicBezTo>
                  <a:pt x="148" y="106"/>
                  <a:pt x="147" y="104"/>
                  <a:pt x="147" y="103"/>
                </a:cubicBezTo>
                <a:cubicBezTo>
                  <a:pt x="142" y="96"/>
                  <a:pt x="142" y="96"/>
                  <a:pt x="142" y="96"/>
                </a:cubicBezTo>
                <a:cubicBezTo>
                  <a:pt x="100" y="121"/>
                  <a:pt x="100" y="121"/>
                  <a:pt x="100" y="121"/>
                </a:cubicBezTo>
                <a:lnTo>
                  <a:pt x="104" y="129"/>
                </a:lnTo>
                <a:close/>
                <a:moveTo>
                  <a:pt x="128" y="96"/>
                </a:moveTo>
                <a:cubicBezTo>
                  <a:pt x="139" y="90"/>
                  <a:pt x="139" y="90"/>
                  <a:pt x="139" y="90"/>
                </a:cubicBezTo>
                <a:cubicBezTo>
                  <a:pt x="95" y="18"/>
                  <a:pt x="95" y="18"/>
                  <a:pt x="95" y="18"/>
                </a:cubicBezTo>
                <a:cubicBezTo>
                  <a:pt x="85" y="24"/>
                  <a:pt x="85" y="24"/>
                  <a:pt x="85" y="24"/>
                </a:cubicBezTo>
                <a:lnTo>
                  <a:pt x="128" y="96"/>
                </a:lnTo>
                <a:close/>
                <a:moveTo>
                  <a:pt x="124" y="99"/>
                </a:moveTo>
                <a:cubicBezTo>
                  <a:pt x="80" y="27"/>
                  <a:pt x="80" y="27"/>
                  <a:pt x="80" y="27"/>
                </a:cubicBezTo>
                <a:cubicBezTo>
                  <a:pt x="67" y="34"/>
                  <a:pt x="67" y="34"/>
                  <a:pt x="67" y="34"/>
                </a:cubicBezTo>
                <a:cubicBezTo>
                  <a:pt x="111" y="107"/>
                  <a:pt x="111" y="107"/>
                  <a:pt x="111" y="107"/>
                </a:cubicBezTo>
                <a:lnTo>
                  <a:pt x="124" y="99"/>
                </a:lnTo>
                <a:close/>
                <a:moveTo>
                  <a:pt x="53" y="43"/>
                </a:moveTo>
                <a:cubicBezTo>
                  <a:pt x="96" y="116"/>
                  <a:pt x="96" y="116"/>
                  <a:pt x="96" y="116"/>
                </a:cubicBezTo>
                <a:cubicBezTo>
                  <a:pt x="107" y="109"/>
                  <a:pt x="107" y="109"/>
                  <a:pt x="107" y="109"/>
                </a:cubicBezTo>
                <a:cubicBezTo>
                  <a:pt x="63" y="37"/>
                  <a:pt x="63" y="37"/>
                  <a:pt x="63" y="37"/>
                </a:cubicBezTo>
                <a:lnTo>
                  <a:pt x="53" y="43"/>
                </a:lnTo>
                <a:close/>
                <a:moveTo>
                  <a:pt x="49" y="37"/>
                </a:moveTo>
                <a:cubicBezTo>
                  <a:pt x="91" y="12"/>
                  <a:pt x="91" y="12"/>
                  <a:pt x="91" y="12"/>
                </a:cubicBezTo>
                <a:cubicBezTo>
                  <a:pt x="88" y="7"/>
                  <a:pt x="88" y="7"/>
                  <a:pt x="88" y="7"/>
                </a:cubicBezTo>
                <a:cubicBezTo>
                  <a:pt x="85" y="2"/>
                  <a:pt x="79" y="0"/>
                  <a:pt x="75" y="3"/>
                </a:cubicBezTo>
                <a:cubicBezTo>
                  <a:pt x="49" y="19"/>
                  <a:pt x="49" y="19"/>
                  <a:pt x="49" y="19"/>
                </a:cubicBezTo>
                <a:cubicBezTo>
                  <a:pt x="45" y="22"/>
                  <a:pt x="43" y="28"/>
                  <a:pt x="46" y="32"/>
                </a:cubicBezTo>
                <a:lnTo>
                  <a:pt x="49" y="37"/>
                </a:lnTo>
                <a:close/>
                <a:moveTo>
                  <a:pt x="0" y="155"/>
                </a:moveTo>
                <a:cubicBezTo>
                  <a:pt x="114" y="155"/>
                  <a:pt x="114" y="155"/>
                  <a:pt x="114" y="155"/>
                </a:cubicBezTo>
                <a:cubicBezTo>
                  <a:pt x="114" y="146"/>
                  <a:pt x="114" y="146"/>
                  <a:pt x="114" y="146"/>
                </a:cubicBezTo>
                <a:cubicBezTo>
                  <a:pt x="0" y="146"/>
                  <a:pt x="0" y="146"/>
                  <a:pt x="0" y="146"/>
                </a:cubicBezTo>
                <a:lnTo>
                  <a:pt x="0" y="155"/>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grpSp>
        <p:nvGrpSpPr>
          <p:cNvPr id="31" name="组合 30"/>
          <p:cNvGrpSpPr/>
          <p:nvPr/>
        </p:nvGrpSpPr>
        <p:grpSpPr>
          <a:xfrm>
            <a:off x="8003618" y="4278309"/>
            <a:ext cx="3014344" cy="663825"/>
            <a:chOff x="1626835" y="2349127"/>
            <a:chExt cx="2681236" cy="590467"/>
          </a:xfrm>
        </p:grpSpPr>
        <p:sp>
          <p:nvSpPr>
            <p:cNvPr id="32" name="文本框 31"/>
            <p:cNvSpPr txBox="1"/>
            <p:nvPr/>
          </p:nvSpPr>
          <p:spPr>
            <a:xfrm>
              <a:off x="1805885" y="2349127"/>
              <a:ext cx="2502186" cy="272812"/>
            </a:xfrm>
            <a:prstGeom prst="rect">
              <a:avLst/>
            </a:prstGeom>
            <a:noFill/>
          </p:spPr>
          <p:txBody>
            <a:bodyPr wrap="square" rtlCol="0">
              <a:spAutoFit/>
              <a:scene3d>
                <a:camera prst="orthographicFront"/>
                <a:lightRig rig="threePt" dir="t"/>
              </a:scene3d>
              <a:sp3d contourW="12700"/>
            </a:bodyPr>
            <a:lstStyle/>
            <a:p>
              <a:pPr algn="ctr"/>
              <a:r>
                <a:rPr lang="en-US" altLang="zh-CN" sz="1400" b="1" dirty="0" smtClean="0">
                  <a:solidFill>
                    <a:schemeClr val="tx1">
                      <a:lumMod val="75000"/>
                      <a:lumOff val="25000"/>
                    </a:schemeClr>
                  </a:solidFill>
                  <a:latin typeface="Arial" panose="020B0604020202020204" pitchFamily="34" charset="0"/>
                  <a:ea typeface="Arial" panose="020B0604020202020204" pitchFamily="34" charset="0"/>
                </a:rPr>
                <a:t>2.3. Transformer architecture</a:t>
              </a:r>
              <a:endParaRPr lang="en-US" altLang="zh-CN" sz="1400" b="1" dirty="0"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33" name="文本框 32"/>
            <p:cNvSpPr txBox="1"/>
            <p:nvPr/>
          </p:nvSpPr>
          <p:spPr>
            <a:xfrm>
              <a:off x="1626835" y="2687681"/>
              <a:ext cx="2492110" cy="251913"/>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37" name="组合 36"/>
          <p:cNvGrpSpPr/>
          <p:nvPr/>
        </p:nvGrpSpPr>
        <p:grpSpPr>
          <a:xfrm>
            <a:off x="2661285" y="2434470"/>
            <a:ext cx="2801722" cy="633980"/>
            <a:chOff x="1626835" y="2349127"/>
            <a:chExt cx="2492110" cy="563920"/>
          </a:xfrm>
        </p:grpSpPr>
        <p:sp>
          <p:nvSpPr>
            <p:cNvPr id="38" name="文本框 37"/>
            <p:cNvSpPr txBox="1"/>
            <p:nvPr/>
          </p:nvSpPr>
          <p:spPr>
            <a:xfrm>
              <a:off x="1806000" y="2349127"/>
              <a:ext cx="2133781" cy="272812"/>
            </a:xfrm>
            <a:prstGeom prst="rect">
              <a:avLst/>
            </a:prstGeom>
            <a:noFill/>
          </p:spPr>
          <p:txBody>
            <a:bodyPr wrap="square" rtlCol="0">
              <a:spAutoFit/>
              <a:scene3d>
                <a:camera prst="orthographicFront"/>
                <a:lightRig rig="threePt" dir="t"/>
              </a:scene3d>
              <a:sp3d contourW="12700"/>
            </a:bodyPr>
            <a:lstStyle/>
            <a:p>
              <a:pPr algn="ctr"/>
              <a:r>
                <a:rPr lang="en-US" altLang="zh-CN" sz="1400" b="1" dirty="0" smtClean="0">
                  <a:solidFill>
                    <a:schemeClr val="tx1">
                      <a:lumMod val="75000"/>
                      <a:lumOff val="25000"/>
                    </a:schemeClr>
                  </a:solidFill>
                  <a:latin typeface="Arial" panose="020B0604020202020204" pitchFamily="34" charset="0"/>
                  <a:ea typeface="Arial" panose="020B0604020202020204" pitchFamily="34" charset="0"/>
                </a:rPr>
                <a:t>2.2. Attention Mechanism</a:t>
              </a:r>
              <a:endParaRPr lang="en-US" altLang="zh-CN" sz="1400" b="1" dirty="0"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39" name="文本框 38"/>
            <p:cNvSpPr txBox="1"/>
            <p:nvPr/>
          </p:nvSpPr>
          <p:spPr>
            <a:xfrm>
              <a:off x="1626835" y="2661134"/>
              <a:ext cx="2492110" cy="251913"/>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grpSp>
        <p:nvGrpSpPr>
          <p:cNvPr id="40" name="组合 39"/>
          <p:cNvGrpSpPr/>
          <p:nvPr/>
        </p:nvGrpSpPr>
        <p:grpSpPr>
          <a:xfrm>
            <a:off x="368778" y="4072933"/>
            <a:ext cx="3397251" cy="933700"/>
            <a:chOff x="1508786" y="2349127"/>
            <a:chExt cx="3021828" cy="830519"/>
          </a:xfrm>
        </p:grpSpPr>
        <p:sp>
          <p:nvSpPr>
            <p:cNvPr id="41" name="文本框 40"/>
            <p:cNvSpPr txBox="1"/>
            <p:nvPr/>
          </p:nvSpPr>
          <p:spPr>
            <a:xfrm>
              <a:off x="1508786" y="2349127"/>
              <a:ext cx="3021828" cy="464288"/>
            </a:xfrm>
            <a:prstGeom prst="rect">
              <a:avLst/>
            </a:prstGeom>
            <a:noFill/>
          </p:spPr>
          <p:txBody>
            <a:bodyPr wrap="square" rtlCol="0">
              <a:spAutoFit/>
              <a:scene3d>
                <a:camera prst="orthographicFront"/>
                <a:lightRig rig="threePt" dir="t"/>
              </a:scene3d>
              <a:sp3d contourW="12700"/>
            </a:bodyPr>
            <a:lstStyle/>
            <a:p>
              <a:pPr algn="ctr"/>
              <a:r>
                <a:rPr lang="en-US" altLang="zh-CN" sz="1200" b="1" dirty="0" smtClean="0">
                  <a:solidFill>
                    <a:schemeClr val="tx1">
                      <a:lumMod val="75000"/>
                      <a:lumOff val="25000"/>
                    </a:schemeClr>
                  </a:solidFill>
                  <a:latin typeface="Arial" panose="020B0604020202020204" pitchFamily="34" charset="0"/>
                  <a:ea typeface="Arial" panose="020B0604020202020204" pitchFamily="34" charset="0"/>
                </a:rPr>
                <a:t> 2.1. </a:t>
              </a:r>
              <a:r>
                <a:rPr lang="en-US" altLang="zh-CN" sz="1400" b="1" dirty="0" smtClean="0">
                  <a:solidFill>
                    <a:schemeClr val="tx1">
                      <a:lumMod val="75000"/>
                      <a:lumOff val="25000"/>
                    </a:schemeClr>
                  </a:solidFill>
                  <a:latin typeface="Arial" panose="020B0604020202020204" pitchFamily="34" charset="0"/>
                  <a:ea typeface="Arial" panose="020B0604020202020204" pitchFamily="34" charset="0"/>
                </a:rPr>
                <a:t>RNN EncoderDecoder architecture (Seq2Seq)</a:t>
              </a:r>
              <a:endParaRPr lang="en-US" altLang="zh-CN" sz="1400" b="1" dirty="0"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42" name="文本框 41"/>
            <p:cNvSpPr txBox="1"/>
            <p:nvPr/>
          </p:nvSpPr>
          <p:spPr>
            <a:xfrm>
              <a:off x="1626835" y="2756590"/>
              <a:ext cx="2492110" cy="4230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100" dirty="0">
                  <a:solidFill>
                    <a:schemeClr val="tx1">
                      <a:lumMod val="50000"/>
                      <a:lumOff val="50000"/>
                    </a:schemeClr>
                  </a:solidFill>
                  <a:latin typeface="Arial" panose="020B0604020202020204" pitchFamily="34" charset="0"/>
                  <a:ea typeface="Arial" panose="020B0604020202020204" pitchFamily="34" charset="0"/>
                </a:rPr>
                <a:t>Machine Translation, Named Enity Recognition, Sentiment Classification</a:t>
              </a:r>
              <a:endParaRPr lang="en-US" altLang="zh-CN" sz="1100" dirty="0">
                <a:solidFill>
                  <a:schemeClr val="tx1">
                    <a:lumMod val="50000"/>
                    <a:lumOff val="50000"/>
                  </a:schemeClr>
                </a:solidFill>
                <a:latin typeface="Arial" panose="020B0604020202020204" pitchFamily="34" charset="0"/>
                <a:ea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3824304" y="583854"/>
            <a:ext cx="4490720"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rPr>
              <a:t>Architrctures</a:t>
            </a:r>
            <a:endParaRPr lang="en-US" altLang="zh-CN" sz="5400" b="1" dirty="0">
              <a:solidFill>
                <a:srgbClr val="434345"/>
              </a:solidFill>
              <a:latin typeface="Arial" panose="020B0604020202020204" pitchFamily="34" charset="0"/>
              <a:ea typeface="Arial" panose="020B0604020202020204" pitchFamily="34" charset="0"/>
            </a:endParaRPr>
          </a:p>
        </p:txBody>
      </p:sp>
      <p:sp>
        <p:nvSpPr>
          <p:cNvPr id="21" name="文本框 20"/>
          <p:cNvSpPr txBox="1"/>
          <p:nvPr/>
        </p:nvSpPr>
        <p:spPr>
          <a:xfrm>
            <a:off x="6672580" y="3096260"/>
            <a:ext cx="4926965" cy="1810385"/>
          </a:xfrm>
          <a:prstGeom prst="rect">
            <a:avLst/>
          </a:prstGeom>
          <a:noFill/>
        </p:spPr>
        <p:txBody>
          <a:bodyPr wrap="square" rtlCol="0">
            <a:spAutoFit/>
            <a:scene3d>
              <a:camera prst="orthographicFront"/>
              <a:lightRig rig="threePt" dir="t"/>
            </a:scene3d>
            <a:sp3d contourW="12700"/>
          </a:bodyPr>
          <a:lstStyle/>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Seq2seq model using Encoder-Decoder architecture has different input length and output</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The Encoder-Decoder architecture is considered as two blocks - Encoder and Decoder, these two blocks are connected to each other through an intermediate Vector (Thought Vector).</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This architecture only works well with short strings.</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p:txBody>
      </p:sp>
      <p:grpSp>
        <p:nvGrpSpPr>
          <p:cNvPr id="28" name="组合 27"/>
          <p:cNvGrpSpPr/>
          <p:nvPr/>
        </p:nvGrpSpPr>
        <p:grpSpPr>
          <a:xfrm>
            <a:off x="632729" y="1507460"/>
            <a:ext cx="10492105" cy="1007745"/>
            <a:chOff x="1534768" y="2276830"/>
            <a:chExt cx="9332646" cy="896381"/>
          </a:xfrm>
        </p:grpSpPr>
        <p:sp>
          <p:nvSpPr>
            <p:cNvPr id="29" name="文本框 28"/>
            <p:cNvSpPr txBox="1"/>
            <p:nvPr/>
          </p:nvSpPr>
          <p:spPr>
            <a:xfrm>
              <a:off x="1534768" y="2276830"/>
              <a:ext cx="5199238" cy="519076"/>
            </a:xfrm>
            <a:prstGeom prst="rect">
              <a:avLst/>
            </a:prstGeom>
            <a:noFill/>
          </p:spPr>
          <p:txBody>
            <a:bodyPr wrap="square" rtlCol="0">
              <a:spAutoFit/>
              <a:scene3d>
                <a:camera prst="orthographicFront"/>
                <a:lightRig rig="threePt" dir="t"/>
              </a:scene3d>
              <a:sp3d contourW="12700"/>
            </a:bodyPr>
            <a:lstStyle/>
            <a:p>
              <a:pPr algn="l"/>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sym typeface="+mn-ea"/>
                </a:rPr>
                <a:t> 2.1. RNN EncoderDecoder architecture (Seq2Seq)</a:t>
              </a:r>
              <a:endParaRPr lang="en-US" altLang="zh-CN" sz="1600" b="1" dirty="0" smtClean="0">
                <a:solidFill>
                  <a:schemeClr val="tx1">
                    <a:lumMod val="75000"/>
                    <a:lumOff val="25000"/>
                  </a:schemeClr>
                </a:solidFill>
                <a:latin typeface="Arial" panose="020B0604020202020204" pitchFamily="34" charset="0"/>
                <a:ea typeface="Arial" panose="020B0604020202020204" pitchFamily="34" charset="0"/>
              </a:endParaRPr>
            </a:p>
            <a:p>
              <a:pPr algn="l"/>
              <a:endParaRPr lang="en-US" altLang="zh-CN"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0" name="文本框 29"/>
            <p:cNvSpPr txBox="1"/>
            <p:nvPr/>
          </p:nvSpPr>
          <p:spPr>
            <a:xfrm>
              <a:off x="1534768" y="2687459"/>
              <a:ext cx="9332646" cy="485752"/>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zh-CN" sz="1300" dirty="0">
                  <a:solidFill>
                    <a:schemeClr val="tx1">
                      <a:lumMod val="50000"/>
                      <a:lumOff val="50000"/>
                    </a:schemeClr>
                  </a:solidFill>
                  <a:latin typeface="Arial" panose="020B0604020202020204" pitchFamily="34" charset="0"/>
                  <a:ea typeface="Arial" panose="020B0604020202020204" pitchFamily="34" charset="0"/>
                </a:rPr>
                <a:t>Our goal in this problem is to build a text summary, whose input is a long string of words (in the body of text) and the output is a short summary (also a string).</a:t>
              </a:r>
              <a:endParaRPr lang="en-US" altLang="zh-CN" sz="1300" dirty="0">
                <a:solidFill>
                  <a:schemeClr val="tx1">
                    <a:lumMod val="50000"/>
                    <a:lumOff val="50000"/>
                  </a:schemeClr>
                </a:solidFill>
                <a:latin typeface="Arial" panose="020B0604020202020204" pitchFamily="34" charset="0"/>
                <a:ea typeface="Arial" panose="020B0604020202020204" pitchFamily="34" charset="0"/>
              </a:endParaRPr>
            </a:p>
          </p:txBody>
        </p:sp>
      </p:grpSp>
      <p:pic>
        <p:nvPicPr>
          <p:cNvPr id="2" name="Picture 1"/>
          <p:cNvPicPr>
            <a:picLocks noChangeAspect="1"/>
          </p:cNvPicPr>
          <p:nvPr/>
        </p:nvPicPr>
        <p:blipFill>
          <a:blip r:embed="rId1"/>
          <a:stretch>
            <a:fillRect/>
          </a:stretch>
        </p:blipFill>
        <p:spPr>
          <a:xfrm>
            <a:off x="1073150" y="2616200"/>
            <a:ext cx="5203825" cy="3737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3824304" y="583854"/>
            <a:ext cx="4490720"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rPr>
              <a:t>Architrctures</a:t>
            </a:r>
            <a:endParaRPr lang="en-US" altLang="zh-CN" sz="5400" b="1" dirty="0">
              <a:solidFill>
                <a:srgbClr val="434345"/>
              </a:solidFill>
              <a:latin typeface="Arial" panose="020B0604020202020204" pitchFamily="34" charset="0"/>
              <a:ea typeface="Arial" panose="020B0604020202020204" pitchFamily="34" charset="0"/>
            </a:endParaRPr>
          </a:p>
        </p:txBody>
      </p:sp>
      <p:sp>
        <p:nvSpPr>
          <p:cNvPr id="21" name="文本框 20"/>
          <p:cNvSpPr txBox="1"/>
          <p:nvPr/>
        </p:nvSpPr>
        <p:spPr>
          <a:xfrm>
            <a:off x="6672580" y="3096260"/>
            <a:ext cx="4926965" cy="1318895"/>
          </a:xfrm>
          <a:prstGeom prst="rect">
            <a:avLst/>
          </a:prstGeom>
          <a:noFill/>
        </p:spPr>
        <p:txBody>
          <a:bodyPr wrap="square" rtlCol="0">
            <a:spAutoFit/>
            <a:scene3d>
              <a:camera prst="orthographicFront"/>
              <a:lightRig rig="threePt" dir="t"/>
            </a:scene3d>
            <a:sp3d contourW="12700"/>
          </a:bodyPr>
          <a:lstStyle/>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Unlike the Seq2Seq previously presented, for the attention mechanism a bidirectionalencoder is used to encode the input sentence word by word into two hidden cell state vectors.</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indent="0" algn="l">
              <a:lnSpc>
                <a:spcPct val="114000"/>
              </a:lnSpc>
              <a:buFont typeface="Arial" panose="020B0604020202020204" pitchFamily="34" charset="0"/>
              <a:buNone/>
            </a:pP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p:txBody>
      </p:sp>
      <p:grpSp>
        <p:nvGrpSpPr>
          <p:cNvPr id="28" name="组合 27"/>
          <p:cNvGrpSpPr/>
          <p:nvPr/>
        </p:nvGrpSpPr>
        <p:grpSpPr>
          <a:xfrm>
            <a:off x="632729" y="1507460"/>
            <a:ext cx="10492105" cy="1007745"/>
            <a:chOff x="1534768" y="2276830"/>
            <a:chExt cx="9332646" cy="896381"/>
          </a:xfrm>
        </p:grpSpPr>
        <p:sp>
          <p:nvSpPr>
            <p:cNvPr id="29" name="文本框 28"/>
            <p:cNvSpPr txBox="1"/>
            <p:nvPr/>
          </p:nvSpPr>
          <p:spPr>
            <a:xfrm>
              <a:off x="1534768" y="2276830"/>
              <a:ext cx="5199238" cy="519076"/>
            </a:xfrm>
            <a:prstGeom prst="rect">
              <a:avLst/>
            </a:prstGeom>
            <a:noFill/>
          </p:spPr>
          <p:txBody>
            <a:bodyPr wrap="square" rtlCol="0">
              <a:spAutoFit/>
              <a:scene3d>
                <a:camera prst="orthographicFront"/>
                <a:lightRig rig="threePt" dir="t"/>
              </a:scene3d>
              <a:sp3d contourW="12700"/>
            </a:bodyPr>
            <a:lstStyle/>
            <a:p>
              <a:pPr algn="l"/>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sym typeface="+mn-ea"/>
                </a:rPr>
                <a:t> 2.2. Attention</a:t>
              </a:r>
              <a:endParaRPr lang="en-US" altLang="zh-CN" sz="1600" b="1" dirty="0" smtClean="0">
                <a:solidFill>
                  <a:schemeClr val="tx1">
                    <a:lumMod val="75000"/>
                    <a:lumOff val="25000"/>
                  </a:schemeClr>
                </a:solidFill>
                <a:latin typeface="Arial" panose="020B0604020202020204" pitchFamily="34" charset="0"/>
                <a:ea typeface="Arial" panose="020B0604020202020204" pitchFamily="34" charset="0"/>
              </a:endParaRPr>
            </a:p>
            <a:p>
              <a:pPr algn="l"/>
              <a:endParaRPr lang="en-US" altLang="zh-CN"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0" name="文本框 29"/>
            <p:cNvSpPr txBox="1"/>
            <p:nvPr/>
          </p:nvSpPr>
          <p:spPr>
            <a:xfrm>
              <a:off x="1534768" y="2687459"/>
              <a:ext cx="9332646" cy="485752"/>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zh-CN" sz="1300" dirty="0">
                  <a:solidFill>
                    <a:schemeClr val="tx1">
                      <a:lumMod val="50000"/>
                      <a:lumOff val="50000"/>
                    </a:schemeClr>
                  </a:solidFill>
                  <a:latin typeface="Arial" panose="020B0604020202020204" pitchFamily="34" charset="0"/>
                  <a:ea typeface="Arial" panose="020B0604020202020204" pitchFamily="34" charset="0"/>
                </a:rPr>
                <a:t>Instead of only using the last hidden state vector as the context vector, for each word to decode,the decoder computes a context vector with a weighted sum of all hidden state vectors of the encoder..</a:t>
              </a:r>
              <a:endParaRPr lang="en-US" altLang="zh-CN" sz="1300" dirty="0">
                <a:solidFill>
                  <a:schemeClr val="tx1">
                    <a:lumMod val="50000"/>
                    <a:lumOff val="50000"/>
                  </a:schemeClr>
                </a:solidFill>
                <a:latin typeface="Arial" panose="020B0604020202020204" pitchFamily="34" charset="0"/>
                <a:ea typeface="Arial" panose="020B0604020202020204" pitchFamily="34" charset="0"/>
              </a:endParaRPr>
            </a:p>
          </p:txBody>
        </p:sp>
      </p:grpSp>
      <p:pic>
        <p:nvPicPr>
          <p:cNvPr id="2" name="Picture 1" descr="C:\Users\NHU Y\OneDrive\Máy tính\TTNM\Attention.pngAttention"/>
          <p:cNvPicPr>
            <a:picLocks noChangeAspect="1"/>
          </p:cNvPicPr>
          <p:nvPr/>
        </p:nvPicPr>
        <p:blipFill>
          <a:blip r:embed="rId1"/>
          <a:srcRect/>
          <a:stretch>
            <a:fillRect/>
          </a:stretch>
        </p:blipFill>
        <p:spPr>
          <a:xfrm>
            <a:off x="1073150" y="2727325"/>
            <a:ext cx="5203825" cy="3515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3824304" y="583854"/>
            <a:ext cx="4490720"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rPr>
              <a:t>Architrctures</a:t>
            </a:r>
            <a:endParaRPr lang="en-US" altLang="zh-CN" sz="5400" b="1" dirty="0">
              <a:solidFill>
                <a:srgbClr val="434345"/>
              </a:solidFill>
              <a:latin typeface="Arial" panose="020B0604020202020204" pitchFamily="34" charset="0"/>
              <a:ea typeface="Arial" panose="020B0604020202020204" pitchFamily="34" charset="0"/>
            </a:endParaRPr>
          </a:p>
        </p:txBody>
      </p:sp>
      <p:sp>
        <p:nvSpPr>
          <p:cNvPr id="21" name="文本框 20"/>
          <p:cNvSpPr txBox="1"/>
          <p:nvPr/>
        </p:nvSpPr>
        <p:spPr>
          <a:xfrm>
            <a:off x="6197600" y="2581275"/>
            <a:ext cx="4926965" cy="2056130"/>
          </a:xfrm>
          <a:prstGeom prst="rect">
            <a:avLst/>
          </a:prstGeom>
          <a:noFill/>
        </p:spPr>
        <p:txBody>
          <a:bodyPr wrap="square" rtlCol="0">
            <a:spAutoFit/>
            <a:scene3d>
              <a:camera prst="orthographicFront"/>
              <a:lightRig rig="threePt" dir="t"/>
            </a:scene3d>
            <a:sp3d contourW="12700"/>
          </a:bodyPr>
          <a:lstStyle/>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sym typeface="+mn-ea"/>
              </a:rPr>
              <a:t>The transformer architecture is an encoder/decoder model based entirely on attention mech_x0002_anism 2recently proposed by the Google team [11] as a new state of the art neural machinetranslation (NMT) architecture.</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There are three main stages in the encoder</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marL="171450" indent="-171450" algn="l">
              <a:lnSpc>
                <a:spcPct val="114000"/>
              </a:lnSpc>
              <a:buFont typeface="Arial" panose="020B0604020202020204" pitchFamily="34" charset="0"/>
              <a:buChar char="•"/>
            </a:pPr>
            <a:r>
              <a:rPr lang="en-US" altLang="zh-CN" sz="1400" dirty="0">
                <a:solidFill>
                  <a:schemeClr val="tx1">
                    <a:lumMod val="50000"/>
                    <a:lumOff val="50000"/>
                  </a:schemeClr>
                </a:solidFill>
                <a:latin typeface="Arial" panose="020B0604020202020204" pitchFamily="34" charset="0"/>
                <a:ea typeface="Arial" panose="020B0604020202020204" pitchFamily="34" charset="0"/>
              </a:rPr>
              <a:t>The decoder has five stages</a:t>
            </a: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a:p>
            <a:pPr marL="171450" indent="-171450" algn="l">
              <a:lnSpc>
                <a:spcPct val="114000"/>
              </a:lnSpc>
              <a:buFont typeface="Arial" panose="020B0604020202020204" pitchFamily="34" charset="0"/>
              <a:buChar char="•"/>
            </a:pPr>
            <a:endParaRPr lang="en-US" altLang="zh-CN" sz="1400" dirty="0">
              <a:solidFill>
                <a:schemeClr val="tx1">
                  <a:lumMod val="50000"/>
                  <a:lumOff val="50000"/>
                </a:schemeClr>
              </a:solidFill>
              <a:latin typeface="Arial" panose="020B0604020202020204" pitchFamily="34" charset="0"/>
              <a:ea typeface="Arial" panose="020B0604020202020204" pitchFamily="34" charset="0"/>
            </a:endParaRPr>
          </a:p>
        </p:txBody>
      </p:sp>
      <p:grpSp>
        <p:nvGrpSpPr>
          <p:cNvPr id="28" name="组合 27"/>
          <p:cNvGrpSpPr/>
          <p:nvPr/>
        </p:nvGrpSpPr>
        <p:grpSpPr>
          <a:xfrm>
            <a:off x="632729" y="1445865"/>
            <a:ext cx="10492105" cy="842009"/>
            <a:chOff x="1534768" y="2222042"/>
            <a:chExt cx="9332646" cy="748960"/>
          </a:xfrm>
        </p:grpSpPr>
        <p:sp>
          <p:nvSpPr>
            <p:cNvPr id="29" name="文本框 28"/>
            <p:cNvSpPr txBox="1"/>
            <p:nvPr/>
          </p:nvSpPr>
          <p:spPr>
            <a:xfrm>
              <a:off x="1534768" y="2222042"/>
              <a:ext cx="5199238" cy="519076"/>
            </a:xfrm>
            <a:prstGeom prst="rect">
              <a:avLst/>
            </a:prstGeom>
            <a:noFill/>
          </p:spPr>
          <p:txBody>
            <a:bodyPr wrap="square" rtlCol="0">
              <a:spAutoFit/>
              <a:scene3d>
                <a:camera prst="orthographicFront"/>
                <a:lightRig rig="threePt" dir="t"/>
              </a:scene3d>
              <a:sp3d contourW="12700"/>
            </a:bodyPr>
            <a:lstStyle/>
            <a:p>
              <a:pPr algn="l"/>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sym typeface="+mn-ea"/>
                </a:rPr>
                <a:t> 2.3. Transformer architecture</a:t>
              </a:r>
              <a:endParaRPr lang="en-US" altLang="zh-CN" sz="1600" b="1" dirty="0" smtClean="0">
                <a:solidFill>
                  <a:schemeClr val="tx1">
                    <a:lumMod val="75000"/>
                    <a:lumOff val="25000"/>
                  </a:schemeClr>
                </a:solidFill>
                <a:latin typeface="Arial" panose="020B0604020202020204" pitchFamily="34" charset="0"/>
                <a:ea typeface="Arial" panose="020B0604020202020204" pitchFamily="34" charset="0"/>
                <a:sym typeface="+mn-ea"/>
              </a:endParaRPr>
            </a:p>
            <a:p>
              <a:pPr algn="l"/>
              <a:endParaRPr lang="en-US" altLang="zh-CN" sz="1600" b="1" dirty="0">
                <a:solidFill>
                  <a:schemeClr val="tx1">
                    <a:lumMod val="75000"/>
                    <a:lumOff val="25000"/>
                  </a:schemeClr>
                </a:solidFill>
                <a:latin typeface="Arial" panose="020B0604020202020204" pitchFamily="34" charset="0"/>
                <a:ea typeface="Arial" panose="020B0604020202020204" pitchFamily="34" charset="0"/>
              </a:endParaRPr>
            </a:p>
          </p:txBody>
        </p:sp>
        <p:sp>
          <p:nvSpPr>
            <p:cNvPr id="30" name="文本框 29"/>
            <p:cNvSpPr txBox="1"/>
            <p:nvPr/>
          </p:nvSpPr>
          <p:spPr>
            <a:xfrm>
              <a:off x="1534768" y="2687459"/>
              <a:ext cx="9332646" cy="283543"/>
            </a:xfrm>
            <a:prstGeom prst="rect">
              <a:avLst/>
            </a:prstGeom>
            <a:noFill/>
          </p:spPr>
          <p:txBody>
            <a:bodyPr wrap="square" rtlCol="0">
              <a:spAutoFit/>
              <a:scene3d>
                <a:camera prst="orthographicFront"/>
                <a:lightRig rig="threePt" dir="t"/>
              </a:scene3d>
              <a:sp3d contourW="12700"/>
            </a:bodyPr>
            <a:lstStyle/>
            <a:p>
              <a:pPr algn="l">
                <a:lnSpc>
                  <a:spcPct val="114000"/>
                </a:lnSpc>
              </a:pPr>
              <a:endParaRPr lang="en-US" altLang="zh-CN" sz="1300" dirty="0">
                <a:solidFill>
                  <a:schemeClr val="tx1">
                    <a:lumMod val="50000"/>
                    <a:lumOff val="50000"/>
                  </a:schemeClr>
                </a:solidFill>
                <a:latin typeface="Arial" panose="020B0604020202020204" pitchFamily="34" charset="0"/>
                <a:ea typeface="Arial" panose="020B0604020202020204" pitchFamily="34" charset="0"/>
              </a:endParaRPr>
            </a:p>
          </p:txBody>
        </p:sp>
      </p:grpSp>
      <p:pic>
        <p:nvPicPr>
          <p:cNvPr id="2" name="Picture 1" descr="C:\Users\NHU Y\OneDrive\Máy tính\TTNM\tranformer .pngtranformer "/>
          <p:cNvPicPr>
            <a:picLocks noChangeAspect="1"/>
          </p:cNvPicPr>
          <p:nvPr/>
        </p:nvPicPr>
        <p:blipFill>
          <a:blip r:embed="rId1"/>
          <a:srcRect/>
          <a:stretch>
            <a:fillRect/>
          </a:stretch>
        </p:blipFill>
        <p:spPr>
          <a:xfrm>
            <a:off x="721360" y="2091055"/>
            <a:ext cx="4177665" cy="4575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4166569" y="583854"/>
            <a:ext cx="3806190" cy="922020"/>
          </a:xfrm>
          <a:prstGeom prst="rect">
            <a:avLst/>
          </a:prstGeom>
          <a:noFill/>
        </p:spPr>
        <p:txBody>
          <a:bodyPr wrap="none" rtlCol="0">
            <a:spAutoFit/>
          </a:bodyPr>
          <a:lstStyle/>
          <a:p>
            <a:pPr algn="ctr"/>
            <a:r>
              <a:rPr lang="en-US" altLang="zh-CN" sz="5400" b="1" dirty="0">
                <a:solidFill>
                  <a:srgbClr val="434345"/>
                </a:solidFill>
                <a:latin typeface="Arial" panose="020B0604020202020204" pitchFamily="34" charset="0"/>
                <a:ea typeface="Arial" panose="020B0604020202020204" pitchFamily="34" charset="0"/>
                <a:sym typeface="+mn-ea"/>
              </a:rPr>
              <a:t>Data bases</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39" name="Freeform 1059"/>
          <p:cNvSpPr>
            <a:spLocks noEditPoints="1"/>
          </p:cNvSpPr>
          <p:nvPr/>
        </p:nvSpPr>
        <p:spPr bwMode="auto">
          <a:xfrm>
            <a:off x="5264785" y="3316605"/>
            <a:ext cx="4106545" cy="3290570"/>
          </a:xfrm>
          <a:custGeom>
            <a:avLst/>
            <a:gdLst>
              <a:gd name="T0" fmla="*/ 996 w 1993"/>
              <a:gd name="T1" fmla="*/ 1952 h 1952"/>
              <a:gd name="T2" fmla="*/ 0 w 1993"/>
              <a:gd name="T3" fmla="*/ 1134 h 1952"/>
              <a:gd name="T4" fmla="*/ 446 w 1993"/>
              <a:gd name="T5" fmla="*/ 1134 h 1952"/>
              <a:gd name="T6" fmla="*/ 446 w 1993"/>
              <a:gd name="T7" fmla="*/ 0 h 1952"/>
              <a:gd name="T8" fmla="*/ 1548 w 1993"/>
              <a:gd name="T9" fmla="*/ 0 h 1952"/>
              <a:gd name="T10" fmla="*/ 1548 w 1993"/>
              <a:gd name="T11" fmla="*/ 1134 h 1952"/>
              <a:gd name="T12" fmla="*/ 1993 w 1993"/>
              <a:gd name="T13" fmla="*/ 1134 h 1952"/>
              <a:gd name="T14" fmla="*/ 996 w 1993"/>
              <a:gd name="T15" fmla="*/ 1952 h 1952"/>
              <a:gd name="T16" fmla="*/ 224 w 1993"/>
              <a:gd name="T17" fmla="*/ 1214 h 1952"/>
              <a:gd name="T18" fmla="*/ 996 w 1993"/>
              <a:gd name="T19" fmla="*/ 1848 h 1952"/>
              <a:gd name="T20" fmla="*/ 1770 w 1993"/>
              <a:gd name="T21" fmla="*/ 1214 h 1952"/>
              <a:gd name="T22" fmla="*/ 1468 w 1993"/>
              <a:gd name="T23" fmla="*/ 1214 h 1952"/>
              <a:gd name="T24" fmla="*/ 1468 w 1993"/>
              <a:gd name="T25" fmla="*/ 80 h 1952"/>
              <a:gd name="T26" fmla="*/ 526 w 1993"/>
              <a:gd name="T27" fmla="*/ 80 h 1952"/>
              <a:gd name="T28" fmla="*/ 526 w 1993"/>
              <a:gd name="T29" fmla="*/ 1214 h 1952"/>
              <a:gd name="T30" fmla="*/ 224 w 1993"/>
              <a:gd name="T31" fmla="*/ 121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3" h="1952">
                <a:moveTo>
                  <a:pt x="996" y="1952"/>
                </a:moveTo>
                <a:lnTo>
                  <a:pt x="0" y="1134"/>
                </a:lnTo>
                <a:lnTo>
                  <a:pt x="446" y="1134"/>
                </a:lnTo>
                <a:lnTo>
                  <a:pt x="446" y="0"/>
                </a:lnTo>
                <a:lnTo>
                  <a:pt x="1548" y="0"/>
                </a:lnTo>
                <a:lnTo>
                  <a:pt x="1548" y="1134"/>
                </a:lnTo>
                <a:lnTo>
                  <a:pt x="1993" y="1134"/>
                </a:lnTo>
                <a:lnTo>
                  <a:pt x="996" y="1952"/>
                </a:lnTo>
                <a:close/>
                <a:moveTo>
                  <a:pt x="224" y="1214"/>
                </a:moveTo>
                <a:lnTo>
                  <a:pt x="996" y="1848"/>
                </a:lnTo>
                <a:lnTo>
                  <a:pt x="1770" y="1214"/>
                </a:lnTo>
                <a:lnTo>
                  <a:pt x="1468" y="1214"/>
                </a:lnTo>
                <a:lnTo>
                  <a:pt x="1468" y="80"/>
                </a:lnTo>
                <a:lnTo>
                  <a:pt x="526" y="80"/>
                </a:lnTo>
                <a:lnTo>
                  <a:pt x="526" y="1214"/>
                </a:lnTo>
                <a:lnTo>
                  <a:pt x="224" y="1214"/>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40" name="Line 1060"/>
          <p:cNvSpPr>
            <a:spLocks noChangeShapeType="1"/>
          </p:cNvSpPr>
          <p:nvPr/>
        </p:nvSpPr>
        <p:spPr bwMode="auto">
          <a:xfrm>
            <a:off x="3971927" y="3111275"/>
            <a:ext cx="1495425" cy="0"/>
          </a:xfrm>
          <a:prstGeom prst="line">
            <a:avLst/>
          </a:prstGeom>
          <a:noFill/>
          <a:ln w="3175" cap="flat">
            <a:solidFill>
              <a:srgbClr val="66ABA1"/>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latin typeface="Arial" panose="020B0604020202020204" pitchFamily="34" charset="0"/>
            </a:endParaRPr>
          </a:p>
        </p:txBody>
      </p:sp>
      <p:sp>
        <p:nvSpPr>
          <p:cNvPr id="41" name="Line 1061"/>
          <p:cNvSpPr>
            <a:spLocks noChangeShapeType="1"/>
          </p:cNvSpPr>
          <p:nvPr/>
        </p:nvSpPr>
        <p:spPr bwMode="auto">
          <a:xfrm>
            <a:off x="6570982" y="5315360"/>
            <a:ext cx="1495425" cy="0"/>
          </a:xfrm>
          <a:prstGeom prst="line">
            <a:avLst/>
          </a:prstGeom>
          <a:noFill/>
          <a:ln w="3175" cap="flat">
            <a:solidFill>
              <a:srgbClr val="8BC3BA"/>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latin typeface="Arial" panose="020B0604020202020204" pitchFamily="34" charset="0"/>
            </a:endParaRPr>
          </a:p>
        </p:txBody>
      </p:sp>
      <p:sp>
        <p:nvSpPr>
          <p:cNvPr id="42" name="Freeform 1065"/>
          <p:cNvSpPr/>
          <p:nvPr/>
        </p:nvSpPr>
        <p:spPr bwMode="auto">
          <a:xfrm>
            <a:off x="989649" y="3602130"/>
            <a:ext cx="1831975" cy="1504950"/>
          </a:xfrm>
          <a:custGeom>
            <a:avLst/>
            <a:gdLst>
              <a:gd name="T0" fmla="*/ 1154 w 1154"/>
              <a:gd name="T1" fmla="*/ 0 h 948"/>
              <a:gd name="T2" fmla="*/ 0 w 1154"/>
              <a:gd name="T3" fmla="*/ 948 h 948"/>
              <a:gd name="T4" fmla="*/ 0 w 1154"/>
              <a:gd name="T5" fmla="*/ 844 h 948"/>
              <a:gd name="T6" fmla="*/ 1028 w 1154"/>
              <a:gd name="T7" fmla="*/ 0 h 948"/>
              <a:gd name="T8" fmla="*/ 1154 w 1154"/>
              <a:gd name="T9" fmla="*/ 0 h 948"/>
            </a:gdLst>
            <a:ahLst/>
            <a:cxnLst>
              <a:cxn ang="0">
                <a:pos x="T0" y="T1"/>
              </a:cxn>
              <a:cxn ang="0">
                <a:pos x="T2" y="T3"/>
              </a:cxn>
              <a:cxn ang="0">
                <a:pos x="T4" y="T5"/>
              </a:cxn>
              <a:cxn ang="0">
                <a:pos x="T6" y="T7"/>
              </a:cxn>
              <a:cxn ang="0">
                <a:pos x="T8" y="T9"/>
              </a:cxn>
            </a:cxnLst>
            <a:rect l="0" t="0" r="r" b="b"/>
            <a:pathLst>
              <a:path w="1154" h="948">
                <a:moveTo>
                  <a:pt x="1154" y="0"/>
                </a:moveTo>
                <a:lnTo>
                  <a:pt x="0" y="948"/>
                </a:lnTo>
                <a:lnTo>
                  <a:pt x="0" y="844"/>
                </a:lnTo>
                <a:lnTo>
                  <a:pt x="1028" y="0"/>
                </a:lnTo>
                <a:lnTo>
                  <a:pt x="1154" y="0"/>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43" name="Freeform 1066"/>
          <p:cNvSpPr/>
          <p:nvPr/>
        </p:nvSpPr>
        <p:spPr bwMode="auto">
          <a:xfrm>
            <a:off x="9288464" y="3518945"/>
            <a:ext cx="1831975" cy="1504950"/>
          </a:xfrm>
          <a:custGeom>
            <a:avLst/>
            <a:gdLst>
              <a:gd name="T0" fmla="*/ 0 w 1154"/>
              <a:gd name="T1" fmla="*/ 948 h 948"/>
              <a:gd name="T2" fmla="*/ 1154 w 1154"/>
              <a:gd name="T3" fmla="*/ 0 h 948"/>
              <a:gd name="T4" fmla="*/ 1154 w 1154"/>
              <a:gd name="T5" fmla="*/ 104 h 948"/>
              <a:gd name="T6" fmla="*/ 126 w 1154"/>
              <a:gd name="T7" fmla="*/ 948 h 948"/>
              <a:gd name="T8" fmla="*/ 0 w 1154"/>
              <a:gd name="T9" fmla="*/ 948 h 948"/>
            </a:gdLst>
            <a:ahLst/>
            <a:cxnLst>
              <a:cxn ang="0">
                <a:pos x="T0" y="T1"/>
              </a:cxn>
              <a:cxn ang="0">
                <a:pos x="T2" y="T3"/>
              </a:cxn>
              <a:cxn ang="0">
                <a:pos x="T4" y="T5"/>
              </a:cxn>
              <a:cxn ang="0">
                <a:pos x="T6" y="T7"/>
              </a:cxn>
              <a:cxn ang="0">
                <a:pos x="T8" y="T9"/>
              </a:cxn>
            </a:cxnLst>
            <a:rect l="0" t="0" r="r" b="b"/>
            <a:pathLst>
              <a:path w="1154" h="948">
                <a:moveTo>
                  <a:pt x="0" y="948"/>
                </a:moveTo>
                <a:lnTo>
                  <a:pt x="1154" y="0"/>
                </a:lnTo>
                <a:lnTo>
                  <a:pt x="1154" y="104"/>
                </a:lnTo>
                <a:lnTo>
                  <a:pt x="126" y="948"/>
                </a:lnTo>
                <a:lnTo>
                  <a:pt x="0" y="948"/>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44" name="Freeform 1067"/>
          <p:cNvSpPr>
            <a:spLocks noEditPoints="1"/>
          </p:cNvSpPr>
          <p:nvPr/>
        </p:nvSpPr>
        <p:spPr bwMode="auto">
          <a:xfrm>
            <a:off x="2821940" y="1783715"/>
            <a:ext cx="3903345" cy="3362960"/>
          </a:xfrm>
          <a:custGeom>
            <a:avLst/>
            <a:gdLst>
              <a:gd name="T0" fmla="*/ 1547 w 1993"/>
              <a:gd name="T1" fmla="*/ 1952 h 1952"/>
              <a:gd name="T2" fmla="*/ 445 w 1993"/>
              <a:gd name="T3" fmla="*/ 1952 h 1952"/>
              <a:gd name="T4" fmla="*/ 445 w 1993"/>
              <a:gd name="T5" fmla="*/ 818 h 1952"/>
              <a:gd name="T6" fmla="*/ 0 w 1993"/>
              <a:gd name="T7" fmla="*/ 818 h 1952"/>
              <a:gd name="T8" fmla="*/ 997 w 1993"/>
              <a:gd name="T9" fmla="*/ 0 h 1952"/>
              <a:gd name="T10" fmla="*/ 1993 w 1993"/>
              <a:gd name="T11" fmla="*/ 818 h 1952"/>
              <a:gd name="T12" fmla="*/ 1547 w 1993"/>
              <a:gd name="T13" fmla="*/ 818 h 1952"/>
              <a:gd name="T14" fmla="*/ 1547 w 1993"/>
              <a:gd name="T15" fmla="*/ 1952 h 1952"/>
              <a:gd name="T16" fmla="*/ 525 w 1993"/>
              <a:gd name="T17" fmla="*/ 1872 h 1952"/>
              <a:gd name="T18" fmla="*/ 1467 w 1993"/>
              <a:gd name="T19" fmla="*/ 1872 h 1952"/>
              <a:gd name="T20" fmla="*/ 1467 w 1993"/>
              <a:gd name="T21" fmla="*/ 738 h 1952"/>
              <a:gd name="T22" fmla="*/ 1769 w 1993"/>
              <a:gd name="T23" fmla="*/ 738 h 1952"/>
              <a:gd name="T24" fmla="*/ 997 w 1993"/>
              <a:gd name="T25" fmla="*/ 104 h 1952"/>
              <a:gd name="T26" fmla="*/ 223 w 1993"/>
              <a:gd name="T27" fmla="*/ 738 h 1952"/>
              <a:gd name="T28" fmla="*/ 525 w 1993"/>
              <a:gd name="T29" fmla="*/ 738 h 1952"/>
              <a:gd name="T30" fmla="*/ 525 w 1993"/>
              <a:gd name="T31" fmla="*/ 1872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3" h="1952">
                <a:moveTo>
                  <a:pt x="1547" y="1952"/>
                </a:moveTo>
                <a:lnTo>
                  <a:pt x="445" y="1952"/>
                </a:lnTo>
                <a:lnTo>
                  <a:pt x="445" y="818"/>
                </a:lnTo>
                <a:lnTo>
                  <a:pt x="0" y="818"/>
                </a:lnTo>
                <a:lnTo>
                  <a:pt x="997" y="0"/>
                </a:lnTo>
                <a:lnTo>
                  <a:pt x="1993" y="818"/>
                </a:lnTo>
                <a:lnTo>
                  <a:pt x="1547" y="818"/>
                </a:lnTo>
                <a:lnTo>
                  <a:pt x="1547" y="1952"/>
                </a:lnTo>
                <a:close/>
                <a:moveTo>
                  <a:pt x="525" y="1872"/>
                </a:moveTo>
                <a:lnTo>
                  <a:pt x="1467" y="1872"/>
                </a:lnTo>
                <a:lnTo>
                  <a:pt x="1467" y="738"/>
                </a:lnTo>
                <a:lnTo>
                  <a:pt x="1769" y="738"/>
                </a:lnTo>
                <a:lnTo>
                  <a:pt x="997" y="104"/>
                </a:lnTo>
                <a:lnTo>
                  <a:pt x="223" y="738"/>
                </a:lnTo>
                <a:lnTo>
                  <a:pt x="525" y="738"/>
                </a:lnTo>
                <a:lnTo>
                  <a:pt x="525" y="1872"/>
                </a:lnTo>
                <a:close/>
              </a:path>
            </a:pathLst>
          </a:custGeom>
          <a:solidFill>
            <a:srgbClr val="434345"/>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45" name="文本框 44"/>
          <p:cNvSpPr txBox="1"/>
          <p:nvPr/>
        </p:nvSpPr>
        <p:spPr>
          <a:xfrm>
            <a:off x="3574176" y="2441949"/>
            <a:ext cx="2398875" cy="583565"/>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 Ubuntu Dialogue Corpus</a:t>
            </a:r>
            <a:endParaRPr lang="en-US" altLang="zh-CN" sz="1600" b="1" dirty="0"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46" name="文本框 45"/>
          <p:cNvSpPr txBox="1"/>
          <p:nvPr/>
        </p:nvSpPr>
        <p:spPr>
          <a:xfrm>
            <a:off x="3844925" y="3316605"/>
            <a:ext cx="1857375" cy="156337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50000"/>
                    <a:lumOff val="50000"/>
                  </a:schemeClr>
                </a:solidFill>
                <a:latin typeface="Arial" panose="020B0604020202020204" pitchFamily="34" charset="0"/>
                <a:ea typeface="Arial" panose="020B0604020202020204" pitchFamily="34" charset="0"/>
              </a:rPr>
              <a:t> is a set of 7 million sentences with 100 million words extracted</a:t>
            </a:r>
            <a:endParaRPr lang="en-US" altLang="zh-CN" sz="1050" dirty="0">
              <a:solidFill>
                <a:schemeClr val="tx1">
                  <a:lumMod val="50000"/>
                  <a:lumOff val="50000"/>
                </a:schemeClr>
              </a:solidFill>
              <a:latin typeface="Arial" panose="020B0604020202020204" pitchFamily="34" charset="0"/>
              <a:ea typeface="Arial" panose="020B0604020202020204" pitchFamily="34" charset="0"/>
            </a:endParaRPr>
          </a:p>
          <a:p>
            <a:pPr>
              <a:lnSpc>
                <a:spcPct val="114000"/>
              </a:lnSpc>
            </a:pPr>
            <a:r>
              <a:rPr lang="en-US" altLang="zh-CN" sz="1050" dirty="0">
                <a:solidFill>
                  <a:schemeClr val="tx1">
                    <a:lumMod val="50000"/>
                    <a:lumOff val="50000"/>
                  </a:schemeClr>
                </a:solidFill>
                <a:latin typeface="Arial" panose="020B0604020202020204" pitchFamily="34" charset="0"/>
                <a:ea typeface="Arial" panose="020B0604020202020204" pitchFamily="34" charset="0"/>
              </a:rPr>
              <a:t>from IRC4 networks of Ubuntu. The data set is a task-specific domain corpus of Ubuntu technical</a:t>
            </a:r>
            <a:endParaRPr lang="en-US" altLang="zh-CN" sz="1050" dirty="0">
              <a:solidFill>
                <a:schemeClr val="tx1">
                  <a:lumMod val="50000"/>
                  <a:lumOff val="50000"/>
                </a:schemeClr>
              </a:solidFill>
              <a:latin typeface="Arial" panose="020B0604020202020204" pitchFamily="34" charset="0"/>
              <a:ea typeface="Arial" panose="020B0604020202020204" pitchFamily="34" charset="0"/>
            </a:endParaRPr>
          </a:p>
          <a:p>
            <a:pPr>
              <a:lnSpc>
                <a:spcPct val="114000"/>
              </a:lnSpc>
            </a:pPr>
            <a:r>
              <a:rPr lang="en-US" altLang="zh-CN" sz="1050" dirty="0">
                <a:solidFill>
                  <a:schemeClr val="tx1">
                    <a:lumMod val="50000"/>
                    <a:lumOff val="50000"/>
                  </a:schemeClr>
                </a:solidFill>
                <a:latin typeface="Arial" panose="020B0604020202020204" pitchFamily="34" charset="0"/>
                <a:ea typeface="Arial" panose="020B0604020202020204" pitchFamily="34" charset="0"/>
              </a:rPr>
              <a:t>support.</a:t>
            </a:r>
            <a:endParaRPr lang="en-US" altLang="zh-CN" sz="1050" dirty="0">
              <a:solidFill>
                <a:schemeClr val="tx1">
                  <a:lumMod val="50000"/>
                  <a:lumOff val="50000"/>
                </a:schemeClr>
              </a:solidFill>
              <a:latin typeface="Arial" panose="020B0604020202020204" pitchFamily="34" charset="0"/>
              <a:ea typeface="Arial" panose="020B0604020202020204" pitchFamily="34" charset="0"/>
            </a:endParaRPr>
          </a:p>
        </p:txBody>
      </p:sp>
      <p:sp>
        <p:nvSpPr>
          <p:cNvPr id="47" name="文本框 46"/>
          <p:cNvSpPr txBox="1"/>
          <p:nvPr/>
        </p:nvSpPr>
        <p:spPr>
          <a:xfrm>
            <a:off x="6119732" y="5424647"/>
            <a:ext cx="2398875" cy="337185"/>
          </a:xfrm>
          <a:prstGeom prst="rect">
            <a:avLst/>
          </a:prstGeom>
          <a:noFill/>
        </p:spPr>
        <p:txBody>
          <a:bodyPr wrap="square" rtlCol="0">
            <a:spAutoFit/>
            <a:scene3d>
              <a:camera prst="orthographicFront"/>
              <a:lightRig rig="threePt" dir="t"/>
            </a:scene3d>
            <a:sp3d contourW="12700"/>
          </a:bodyPr>
          <a:lstStyle/>
          <a:p>
            <a:pPr algn="ctr"/>
            <a:r>
              <a:rPr lang="en-US" altLang="zh-CN" sz="1600" b="1" dirty="0" smtClean="0">
                <a:solidFill>
                  <a:schemeClr val="tx1">
                    <a:lumMod val="75000"/>
                    <a:lumOff val="25000"/>
                  </a:schemeClr>
                </a:solidFill>
                <a:latin typeface="Arial" panose="020B0604020202020204" pitchFamily="34" charset="0"/>
                <a:ea typeface="Arial" panose="020B0604020202020204" pitchFamily="34" charset="0"/>
              </a:rPr>
              <a:t>Open Subtitles Corpus</a:t>
            </a:r>
            <a:endParaRPr lang="en-US" altLang="zh-CN" sz="1600" b="1" dirty="0" smtClean="0">
              <a:solidFill>
                <a:schemeClr val="tx1">
                  <a:lumMod val="75000"/>
                  <a:lumOff val="25000"/>
                </a:schemeClr>
              </a:solidFill>
              <a:latin typeface="Arial" panose="020B0604020202020204" pitchFamily="34" charset="0"/>
              <a:ea typeface="Arial" panose="020B0604020202020204" pitchFamily="34" charset="0"/>
            </a:endParaRPr>
          </a:p>
        </p:txBody>
      </p:sp>
      <p:sp>
        <p:nvSpPr>
          <p:cNvPr id="48" name="文本框 47"/>
          <p:cNvSpPr txBox="1"/>
          <p:nvPr/>
        </p:nvSpPr>
        <p:spPr>
          <a:xfrm>
            <a:off x="6423660" y="3602355"/>
            <a:ext cx="1824990" cy="137922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50000"/>
                    <a:lumOff val="50000"/>
                  </a:schemeClr>
                </a:solidFill>
                <a:latin typeface="Arial" panose="020B0604020202020204" pitchFamily="34" charset="0"/>
                <a:ea typeface="Arial" panose="020B0604020202020204" pitchFamily="34" charset="0"/>
              </a:rPr>
              <a:t> English corpus with 1,651,332 sentences was used forfirst experiments and lately, given the need of a bigger data set, the full English corpus, composed</a:t>
            </a:r>
            <a:endParaRPr lang="en-US" altLang="zh-CN" sz="1050" dirty="0">
              <a:solidFill>
                <a:schemeClr val="tx1">
                  <a:lumMod val="50000"/>
                  <a:lumOff val="50000"/>
                </a:schemeClr>
              </a:solidFill>
              <a:latin typeface="Arial" panose="020B0604020202020204" pitchFamily="34" charset="0"/>
              <a:ea typeface="Arial" panose="020B0604020202020204" pitchFamily="34" charset="0"/>
            </a:endParaRPr>
          </a:p>
          <a:p>
            <a:pPr>
              <a:lnSpc>
                <a:spcPct val="114000"/>
              </a:lnSpc>
            </a:pPr>
            <a:r>
              <a:rPr lang="en-US" altLang="zh-CN" sz="1050" dirty="0">
                <a:solidFill>
                  <a:schemeClr val="tx1">
                    <a:lumMod val="50000"/>
                    <a:lumOff val="50000"/>
                  </a:schemeClr>
                </a:solidFill>
                <a:latin typeface="Arial" panose="020B0604020202020204" pitchFamily="34" charset="0"/>
                <a:ea typeface="Arial" panose="020B0604020202020204" pitchFamily="34" charset="0"/>
              </a:rPr>
              <a:t>by 337,847,902</a:t>
            </a:r>
            <a:endParaRPr lang="en-US" altLang="zh-CN" sz="1050" dirty="0">
              <a:solidFill>
                <a:schemeClr val="tx1">
                  <a:lumMod val="50000"/>
                  <a:lumOff val="50000"/>
                </a:schemeClr>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1933673" y="-2089418"/>
            <a:ext cx="997131" cy="1599112"/>
          </a:xfrm>
          <a:prstGeom prst="rect">
            <a:avLst/>
          </a:prstGeom>
          <a:solidFill>
            <a:srgbClr val="434345"/>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2449195" y="583565"/>
            <a:ext cx="7117715" cy="922020"/>
          </a:xfrm>
          <a:prstGeom prst="rect">
            <a:avLst/>
          </a:prstGeom>
          <a:noFill/>
        </p:spPr>
        <p:txBody>
          <a:bodyPr wrap="square" rtlCol="0">
            <a:spAutoFit/>
          </a:bodyPr>
          <a:lstStyle/>
          <a:p>
            <a:pPr algn="ctr"/>
            <a:r>
              <a:rPr lang="zh-CN" altLang="en-US" sz="5400" b="1" dirty="0">
                <a:solidFill>
                  <a:srgbClr val="434345"/>
                </a:solidFill>
                <a:latin typeface="Arial" panose="020B0604020202020204" pitchFamily="34" charset="0"/>
                <a:ea typeface="Arial" panose="020B0604020202020204" pitchFamily="34" charset="0"/>
                <a:sym typeface="+mn-ea"/>
              </a:rPr>
              <a:t>Evaluation</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2" name="Text Box 1"/>
          <p:cNvSpPr txBox="1"/>
          <p:nvPr/>
        </p:nvSpPr>
        <p:spPr>
          <a:xfrm>
            <a:off x="507365" y="1492885"/>
            <a:ext cx="1089596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5.1. Evaluation between Ubuntu and Open Subtitles models</a:t>
            </a:r>
            <a:endParaRPr lang="en-US" b="1">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6319520" y="1957070"/>
            <a:ext cx="4053840" cy="434340"/>
          </a:xfrm>
          <a:prstGeom prst="rect">
            <a:avLst/>
          </a:prstGeom>
        </p:spPr>
      </p:pic>
      <p:pic>
        <p:nvPicPr>
          <p:cNvPr id="4" name="Picture 3" descr="ubuntu1"/>
          <p:cNvPicPr>
            <a:picLocks noChangeAspect="1"/>
          </p:cNvPicPr>
          <p:nvPr/>
        </p:nvPicPr>
        <p:blipFill>
          <a:blip r:embed="rId2"/>
          <a:stretch>
            <a:fillRect/>
          </a:stretch>
        </p:blipFill>
        <p:spPr>
          <a:xfrm>
            <a:off x="938530" y="1970405"/>
            <a:ext cx="3964940" cy="4607560"/>
          </a:xfrm>
          <a:prstGeom prst="rect">
            <a:avLst/>
          </a:prstGeom>
        </p:spPr>
      </p:pic>
      <p:pic>
        <p:nvPicPr>
          <p:cNvPr id="5" name="Picture 4" descr="open"/>
          <p:cNvPicPr>
            <a:picLocks noChangeAspect="1"/>
          </p:cNvPicPr>
          <p:nvPr/>
        </p:nvPicPr>
        <p:blipFill>
          <a:blip r:embed="rId3"/>
          <a:stretch>
            <a:fillRect/>
          </a:stretch>
        </p:blipFill>
        <p:spPr>
          <a:xfrm>
            <a:off x="6537960" y="2487930"/>
            <a:ext cx="3835400" cy="391223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2449195" y="583565"/>
            <a:ext cx="7117715" cy="922020"/>
          </a:xfrm>
          <a:prstGeom prst="rect">
            <a:avLst/>
          </a:prstGeom>
          <a:noFill/>
        </p:spPr>
        <p:txBody>
          <a:bodyPr wrap="square" rtlCol="0">
            <a:spAutoFit/>
          </a:bodyPr>
          <a:lstStyle/>
          <a:p>
            <a:pPr algn="ctr"/>
            <a:r>
              <a:rPr lang="zh-CN" altLang="en-US" sz="5400" b="1" dirty="0">
                <a:solidFill>
                  <a:srgbClr val="434345"/>
                </a:solidFill>
                <a:latin typeface="Arial" panose="020B0604020202020204" pitchFamily="34" charset="0"/>
                <a:ea typeface="Arial" panose="020B0604020202020204" pitchFamily="34" charset="0"/>
                <a:sym typeface="+mn-ea"/>
              </a:rPr>
              <a:t>Evaluation</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2" name="Text Box 1"/>
          <p:cNvSpPr txBox="1"/>
          <p:nvPr/>
        </p:nvSpPr>
        <p:spPr>
          <a:xfrm>
            <a:off x="507365" y="1492885"/>
            <a:ext cx="1089596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5.2. Comparison between Baseline model and +Attention model</a:t>
            </a:r>
            <a:endParaRPr lang="en-US" b="1">
              <a:latin typeface="Times New Roman" panose="02020603050405020304" charset="0"/>
              <a:cs typeface="Times New Roman" panose="02020603050405020304" charset="0"/>
            </a:endParaRPr>
          </a:p>
        </p:txBody>
      </p:sp>
      <p:pic>
        <p:nvPicPr>
          <p:cNvPr id="5" name="Picture 4" descr="C:\Users\NHU Y\OneDrive\Máy tính\TTNM\attention1.pngattention1"/>
          <p:cNvPicPr>
            <a:picLocks noChangeAspect="1"/>
          </p:cNvPicPr>
          <p:nvPr/>
        </p:nvPicPr>
        <p:blipFill>
          <a:blip r:embed="rId1"/>
          <a:srcRect/>
          <a:stretch>
            <a:fillRect/>
          </a:stretch>
        </p:blipFill>
        <p:spPr>
          <a:xfrm>
            <a:off x="6397625" y="2415540"/>
            <a:ext cx="5354320" cy="3204210"/>
          </a:xfrm>
          <a:prstGeom prst="rect">
            <a:avLst/>
          </a:prstGeom>
        </p:spPr>
      </p:pic>
      <p:pic>
        <p:nvPicPr>
          <p:cNvPr id="6" name="Picture 5"/>
          <p:cNvPicPr>
            <a:picLocks noChangeAspect="1"/>
          </p:cNvPicPr>
          <p:nvPr/>
        </p:nvPicPr>
        <p:blipFill>
          <a:blip r:embed="rId2"/>
          <a:stretch>
            <a:fillRect/>
          </a:stretch>
        </p:blipFill>
        <p:spPr>
          <a:xfrm>
            <a:off x="507365" y="2415540"/>
            <a:ext cx="5890260" cy="34061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2449195" y="583565"/>
            <a:ext cx="7117715" cy="922020"/>
          </a:xfrm>
          <a:prstGeom prst="rect">
            <a:avLst/>
          </a:prstGeom>
          <a:noFill/>
        </p:spPr>
        <p:txBody>
          <a:bodyPr wrap="square" rtlCol="0">
            <a:spAutoFit/>
          </a:bodyPr>
          <a:lstStyle/>
          <a:p>
            <a:pPr algn="ctr"/>
            <a:r>
              <a:rPr lang="zh-CN" altLang="en-US" sz="5400" b="1" dirty="0">
                <a:solidFill>
                  <a:srgbClr val="434345"/>
                </a:solidFill>
                <a:latin typeface="Arial" panose="020B0604020202020204" pitchFamily="34" charset="0"/>
                <a:ea typeface="Arial" panose="020B0604020202020204" pitchFamily="34" charset="0"/>
                <a:sym typeface="+mn-ea"/>
              </a:rPr>
              <a:t>Evaluation</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2" name="Text Box 1"/>
          <p:cNvSpPr txBox="1"/>
          <p:nvPr/>
        </p:nvSpPr>
        <p:spPr>
          <a:xfrm>
            <a:off x="507365" y="1492885"/>
            <a:ext cx="1089596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5.3. My Chatbot</a:t>
            </a:r>
            <a:endParaRPr lang="en-US" b="1">
              <a:latin typeface="Times New Roman" panose="02020603050405020304" charset="0"/>
              <a:cs typeface="Times New Roman" panose="02020603050405020304" charset="0"/>
            </a:endParaRPr>
          </a:p>
        </p:txBody>
      </p:sp>
      <p:pic>
        <p:nvPicPr>
          <p:cNvPr id="5" name="Picture 4" descr="C:\Users\NHU Y\OneDrive\Máy tính\TTNM\Screenshot 2022-11-02 161228.pngScreenshot 2022-11-02 161228"/>
          <p:cNvPicPr>
            <a:picLocks noChangeAspect="1"/>
          </p:cNvPicPr>
          <p:nvPr/>
        </p:nvPicPr>
        <p:blipFill>
          <a:blip r:embed="rId1"/>
          <a:srcRect/>
          <a:stretch>
            <a:fillRect/>
          </a:stretch>
        </p:blipFill>
        <p:spPr>
          <a:xfrm>
            <a:off x="6181725" y="2543175"/>
            <a:ext cx="5570220" cy="2956560"/>
          </a:xfrm>
          <a:prstGeom prst="rect">
            <a:avLst/>
          </a:prstGeom>
        </p:spPr>
      </p:pic>
      <p:pic>
        <p:nvPicPr>
          <p:cNvPr id="6" name="Picture 5" descr="C:\Users\NHU Y\OneDrive\Máy tính\TTNM\Screenshot 2022-11-02 161147.pngScreenshot 2022-11-02 161147"/>
          <p:cNvPicPr>
            <a:picLocks noChangeAspect="1"/>
          </p:cNvPicPr>
          <p:nvPr/>
        </p:nvPicPr>
        <p:blipFill>
          <a:blip r:embed="rId2"/>
          <a:srcRect/>
          <a:stretch>
            <a:fillRect/>
          </a:stretch>
        </p:blipFill>
        <p:spPr>
          <a:xfrm>
            <a:off x="507365" y="2513965"/>
            <a:ext cx="5572760" cy="30372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nvSpPr>
        <p:spPr>
          <a:xfrm>
            <a:off x="473710" y="4792980"/>
            <a:ext cx="5055870" cy="514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a:lstStyle>
          <a:p>
            <a:pPr algn="ctr"/>
            <a:r>
              <a:rPr lang="en-US" sz="4300" b="1"/>
              <a:t>Định nghĩa bài toán</a:t>
            </a:r>
            <a:endParaRPr lang="en-US" sz="4300" b="1"/>
          </a:p>
        </p:txBody>
      </p:sp>
      <p:pic>
        <p:nvPicPr>
          <p:cNvPr id="8" name="图片 6"/>
          <p:cNvPicPr>
            <a:picLocks noChangeAspect="1"/>
          </p:cNvPicPr>
          <p:nvPr/>
        </p:nvPicPr>
        <p:blipFill>
          <a:blip r:embed="rId1"/>
          <a:stretch>
            <a:fillRect/>
          </a:stretch>
        </p:blipFill>
        <p:spPr>
          <a:xfrm flipV="1">
            <a:off x="622935" y="4428490"/>
            <a:ext cx="4758055" cy="107950"/>
          </a:xfrm>
          <a:prstGeom prst="rect">
            <a:avLst/>
          </a:prstGeom>
        </p:spPr>
      </p:pic>
      <p:sp>
        <p:nvSpPr>
          <p:cNvPr id="5" name="Text Box 4"/>
          <p:cNvSpPr txBox="1"/>
          <p:nvPr/>
        </p:nvSpPr>
        <p:spPr>
          <a:xfrm>
            <a:off x="5974080" y="588645"/>
            <a:ext cx="5474970" cy="5631180"/>
          </a:xfrm>
          <a:prstGeom prst="rect">
            <a:avLst/>
          </a:prstGeom>
          <a:noFill/>
        </p:spPr>
        <p:txBody>
          <a:bodyPr wrap="square" rtlCol="0">
            <a:spAutoFit/>
          </a:bodyPr>
          <a:p>
            <a:pPr indent="0" algn="l">
              <a:lnSpc>
                <a:spcPct val="150000"/>
              </a:lnSpc>
              <a:buFont typeface="Arial" panose="020B0604020202020204" pitchFamily="34" charset="0"/>
              <a:buNone/>
            </a:pPr>
            <a:r>
              <a:rPr lang="en-US" sz="2000" b="1"/>
              <a:t>Bài toán đặt ra là thiết kế một webside bán sách online cho phép người dùng: </a:t>
            </a:r>
            <a:endParaRPr lang="en-US" sz="2000" b="1"/>
          </a:p>
          <a:p>
            <a:pPr marL="285750" indent="-285750" algn="l">
              <a:lnSpc>
                <a:spcPct val="150000"/>
              </a:lnSpc>
              <a:buFont typeface="Arial" panose="020B0604020202020204" pitchFamily="34" charset="0"/>
              <a:buChar char="•"/>
            </a:pPr>
            <a:r>
              <a:rPr lang="en-US" sz="2000" b="1"/>
              <a:t>Mua sách trực tuyến</a:t>
            </a:r>
            <a:endParaRPr lang="en-US" sz="2000" b="1"/>
          </a:p>
          <a:p>
            <a:pPr marL="285750" indent="-285750" algn="l">
              <a:lnSpc>
                <a:spcPct val="150000"/>
              </a:lnSpc>
              <a:buFont typeface="Arial" panose="020B0604020202020204" pitchFamily="34" charset="0"/>
              <a:buChar char="•"/>
            </a:pPr>
            <a:r>
              <a:rPr lang="en-US" sz="2000" b="1"/>
              <a:t>Xem theo thể loại, tác giả, giá tiền, nhà sản bản, …</a:t>
            </a:r>
            <a:endParaRPr lang="en-US" sz="2000" b="1"/>
          </a:p>
          <a:p>
            <a:pPr marL="285750" indent="-285750" algn="l">
              <a:lnSpc>
                <a:spcPct val="150000"/>
              </a:lnSpc>
              <a:buFont typeface="Arial" panose="020B0604020202020204" pitchFamily="34" charset="0"/>
              <a:buChar char="•"/>
            </a:pPr>
            <a:r>
              <a:rPr lang="en-US" sz="2000" b="1"/>
              <a:t>Tìm kiếm sách.</a:t>
            </a:r>
            <a:endParaRPr lang="en-US" sz="2000" b="1"/>
          </a:p>
          <a:p>
            <a:pPr marL="285750" indent="-285750" algn="l">
              <a:lnSpc>
                <a:spcPct val="150000"/>
              </a:lnSpc>
              <a:buFont typeface="Arial" panose="020B0604020202020204" pitchFamily="34" charset="0"/>
              <a:buChar char="•"/>
            </a:pPr>
            <a:r>
              <a:rPr lang="en-US" sz="2000" b="1"/>
              <a:t>Đăng nhập/ đăng ký để thực hiện các chức năng yêu cầu xác thực: mua sách, đánh giá sách,…</a:t>
            </a:r>
            <a:endParaRPr lang="en-US" sz="2000" b="1"/>
          </a:p>
          <a:p>
            <a:pPr marL="285750" indent="-285750" algn="l">
              <a:lnSpc>
                <a:spcPct val="150000"/>
              </a:lnSpc>
              <a:buFont typeface="Arial" panose="020B0604020202020204" pitchFamily="34" charset="0"/>
              <a:buChar char="•"/>
            </a:pPr>
            <a:r>
              <a:rPr lang="en-US" sz="2000" b="1"/>
              <a:t>Thanh toán sách bằng các hình thức khác nhau</a:t>
            </a:r>
            <a:endParaRPr lang="en-US" sz="2000" b="1"/>
          </a:p>
          <a:p>
            <a:pPr marL="285750" indent="-285750" algn="l">
              <a:lnSpc>
                <a:spcPct val="150000"/>
              </a:lnSpc>
              <a:buFont typeface="Arial" panose="020B0604020202020204" pitchFamily="34" charset="0"/>
              <a:buChar char="•"/>
            </a:pPr>
            <a:r>
              <a:rPr lang="en-US" sz="2000" b="1"/>
              <a:t>Giao diện thân thiện với người dùng.</a:t>
            </a:r>
            <a:endParaRPr lang="en-US" sz="2000" b="1"/>
          </a:p>
          <a:p>
            <a:pPr indent="0" algn="l">
              <a:lnSpc>
                <a:spcPct val="150000"/>
              </a:lnSpc>
              <a:buFont typeface="Arial" panose="020B0604020202020204" pitchFamily="34" charset="0"/>
              <a:buNone/>
            </a:pPr>
            <a:endParaRPr lang="en-US" sz="2000" b="1"/>
          </a:p>
        </p:txBody>
      </p:sp>
      <p:pic>
        <p:nvPicPr>
          <p:cNvPr id="33" name="图片 32"/>
          <p:cNvPicPr>
            <a:picLocks noChangeAspect="1"/>
          </p:cNvPicPr>
          <p:nvPr>
            <p:ph sz="half" idx="1"/>
          </p:nvPr>
        </p:nvPicPr>
        <p:blipFill>
          <a:blip r:embed="rId2"/>
          <a:stretch>
            <a:fillRect/>
          </a:stretch>
        </p:blipFill>
        <p:spPr>
          <a:xfrm>
            <a:off x="221615" y="589915"/>
            <a:ext cx="5666105" cy="3838575"/>
          </a:xfrm>
          <a:prstGeom prst="rect">
            <a:avLst/>
          </a:prstGeom>
        </p:spPr>
      </p:pic>
      <p:pic>
        <p:nvPicPr>
          <p:cNvPr id="31" name="图片 30"/>
          <p:cNvPicPr>
            <a:picLocks noChangeAspect="1"/>
          </p:cNvPicPr>
          <p:nvPr>
            <p:ph sz="half" idx="2"/>
          </p:nvPr>
        </p:nvPicPr>
        <p:blipFill>
          <a:blip r:embed="rId3"/>
          <a:stretch>
            <a:fillRect/>
          </a:stretch>
        </p:blipFill>
        <p:spPr>
          <a:xfrm>
            <a:off x="887730" y="1076325"/>
            <a:ext cx="3763010" cy="31838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Freeform 17"/>
          <p:cNvSpPr/>
          <p:nvPr/>
        </p:nvSpPr>
        <p:spPr bwMode="auto">
          <a:xfrm rot="1742190">
            <a:off x="296707" y="178123"/>
            <a:ext cx="931863" cy="569913"/>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Freeform 18"/>
          <p:cNvSpPr/>
          <p:nvPr/>
        </p:nvSpPr>
        <p:spPr bwMode="auto">
          <a:xfrm rot="1855616">
            <a:off x="1198705" y="999939"/>
            <a:ext cx="822325" cy="542925"/>
          </a:xfrm>
          <a:custGeom>
            <a:avLst/>
            <a:gdLst>
              <a:gd name="T0" fmla="*/ 482 w 484"/>
              <a:gd name="T1" fmla="*/ 30 h 319"/>
              <a:gd name="T2" fmla="*/ 477 w 484"/>
              <a:gd name="T3" fmla="*/ 27 h 319"/>
              <a:gd name="T4" fmla="*/ 477 w 484"/>
              <a:gd name="T5" fmla="*/ 27 h 319"/>
              <a:gd name="T6" fmla="*/ 477 w 484"/>
              <a:gd name="T7" fmla="*/ 27 h 319"/>
              <a:gd name="T8" fmla="*/ 476 w 484"/>
              <a:gd name="T9" fmla="*/ 27 h 319"/>
              <a:gd name="T10" fmla="*/ 359 w 484"/>
              <a:gd name="T11" fmla="*/ 1 h 319"/>
              <a:gd name="T12" fmla="*/ 348 w 484"/>
              <a:gd name="T13" fmla="*/ 8 h 319"/>
              <a:gd name="T14" fmla="*/ 355 w 484"/>
              <a:gd name="T15" fmla="*/ 20 h 319"/>
              <a:gd name="T16" fmla="*/ 448 w 484"/>
              <a:gd name="T17" fmla="*/ 40 h 319"/>
              <a:gd name="T18" fmla="*/ 7 w 484"/>
              <a:gd name="T19" fmla="*/ 301 h 319"/>
              <a:gd name="T20" fmla="*/ 3 w 484"/>
              <a:gd name="T21" fmla="*/ 314 h 319"/>
              <a:gd name="T22" fmla="*/ 12 w 484"/>
              <a:gd name="T23" fmla="*/ 319 h 319"/>
              <a:gd name="T24" fmla="*/ 16 w 484"/>
              <a:gd name="T25" fmla="*/ 317 h 319"/>
              <a:gd name="T26" fmla="*/ 456 w 484"/>
              <a:gd name="T27" fmla="*/ 58 h 319"/>
              <a:gd name="T28" fmla="*/ 425 w 484"/>
              <a:gd name="T29" fmla="*/ 146 h 319"/>
              <a:gd name="T30" fmla="*/ 431 w 484"/>
              <a:gd name="T31" fmla="*/ 159 h 319"/>
              <a:gd name="T32" fmla="*/ 444 w 484"/>
              <a:gd name="T33" fmla="*/ 153 h 319"/>
              <a:gd name="T34" fmla="*/ 483 w 484"/>
              <a:gd name="T35" fmla="*/ 40 h 319"/>
              <a:gd name="T36" fmla="*/ 484 w 484"/>
              <a:gd name="T37" fmla="*/ 39 h 319"/>
              <a:gd name="T38" fmla="*/ 484 w 484"/>
              <a:gd name="T39" fmla="*/ 37 h 319"/>
              <a:gd name="T40" fmla="*/ 483 w 484"/>
              <a:gd name="T41" fmla="*/ 32 h 319"/>
              <a:gd name="T42" fmla="*/ 482 w 484"/>
              <a:gd name="T43" fmla="*/ 3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4" h="319">
                <a:moveTo>
                  <a:pt x="482" y="30"/>
                </a:moveTo>
                <a:cubicBezTo>
                  <a:pt x="481" y="29"/>
                  <a:pt x="479" y="27"/>
                  <a:pt x="477" y="27"/>
                </a:cubicBezTo>
                <a:cubicBezTo>
                  <a:pt x="477" y="27"/>
                  <a:pt x="477" y="27"/>
                  <a:pt x="477" y="27"/>
                </a:cubicBezTo>
                <a:cubicBezTo>
                  <a:pt x="477" y="27"/>
                  <a:pt x="477" y="27"/>
                  <a:pt x="477" y="27"/>
                </a:cubicBezTo>
                <a:cubicBezTo>
                  <a:pt x="477" y="27"/>
                  <a:pt x="477" y="27"/>
                  <a:pt x="476" y="27"/>
                </a:cubicBezTo>
                <a:cubicBezTo>
                  <a:pt x="359" y="1"/>
                  <a:pt x="359" y="1"/>
                  <a:pt x="359" y="1"/>
                </a:cubicBezTo>
                <a:cubicBezTo>
                  <a:pt x="354" y="0"/>
                  <a:pt x="349" y="3"/>
                  <a:pt x="348" y="8"/>
                </a:cubicBezTo>
                <a:cubicBezTo>
                  <a:pt x="347" y="13"/>
                  <a:pt x="350" y="19"/>
                  <a:pt x="355" y="20"/>
                </a:cubicBezTo>
                <a:cubicBezTo>
                  <a:pt x="448" y="40"/>
                  <a:pt x="448" y="40"/>
                  <a:pt x="448" y="40"/>
                </a:cubicBezTo>
                <a:cubicBezTo>
                  <a:pt x="7" y="301"/>
                  <a:pt x="7" y="301"/>
                  <a:pt x="7" y="301"/>
                </a:cubicBezTo>
                <a:cubicBezTo>
                  <a:pt x="2" y="303"/>
                  <a:pt x="0" y="309"/>
                  <a:pt x="3" y="314"/>
                </a:cubicBezTo>
                <a:cubicBezTo>
                  <a:pt x="5" y="317"/>
                  <a:pt x="8" y="319"/>
                  <a:pt x="12" y="319"/>
                </a:cubicBezTo>
                <a:cubicBezTo>
                  <a:pt x="13" y="319"/>
                  <a:pt x="15" y="318"/>
                  <a:pt x="16" y="317"/>
                </a:cubicBezTo>
                <a:cubicBezTo>
                  <a:pt x="456" y="58"/>
                  <a:pt x="456" y="58"/>
                  <a:pt x="456" y="58"/>
                </a:cubicBezTo>
                <a:cubicBezTo>
                  <a:pt x="425" y="146"/>
                  <a:pt x="425" y="146"/>
                  <a:pt x="425" y="146"/>
                </a:cubicBezTo>
                <a:cubicBezTo>
                  <a:pt x="424" y="151"/>
                  <a:pt x="426" y="157"/>
                  <a:pt x="431" y="159"/>
                </a:cubicBezTo>
                <a:cubicBezTo>
                  <a:pt x="436" y="160"/>
                  <a:pt x="442" y="158"/>
                  <a:pt x="444" y="153"/>
                </a:cubicBezTo>
                <a:cubicBezTo>
                  <a:pt x="483" y="40"/>
                  <a:pt x="483" y="40"/>
                  <a:pt x="483" y="40"/>
                </a:cubicBezTo>
                <a:cubicBezTo>
                  <a:pt x="484" y="39"/>
                  <a:pt x="484" y="39"/>
                  <a:pt x="484" y="39"/>
                </a:cubicBezTo>
                <a:cubicBezTo>
                  <a:pt x="484" y="38"/>
                  <a:pt x="484" y="38"/>
                  <a:pt x="484" y="37"/>
                </a:cubicBezTo>
                <a:cubicBezTo>
                  <a:pt x="484" y="36"/>
                  <a:pt x="484" y="34"/>
                  <a:pt x="483" y="32"/>
                </a:cubicBezTo>
                <a:cubicBezTo>
                  <a:pt x="483" y="31"/>
                  <a:pt x="482" y="31"/>
                  <a:pt x="482" y="3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8" name="任意多边形 17"/>
          <p:cNvSpPr/>
          <p:nvPr/>
        </p:nvSpPr>
        <p:spPr bwMode="auto">
          <a:xfrm rot="1855616">
            <a:off x="169770" y="1150805"/>
            <a:ext cx="424621" cy="266185"/>
          </a:xfrm>
          <a:custGeom>
            <a:avLst/>
            <a:gdLst>
              <a:gd name="connsiteX0" fmla="*/ 0 w 424621"/>
              <a:gd name="connsiteY0" fmla="*/ 237983 h 266185"/>
              <a:gd name="connsiteX1" fmla="*/ 52781 w 424621"/>
              <a:gd name="connsiteY1" fmla="*/ 206965 h 266185"/>
              <a:gd name="connsiteX2" fmla="*/ 400085 w 424621"/>
              <a:gd name="connsiteY2" fmla="*/ 2869 h 266185"/>
              <a:gd name="connsiteX3" fmla="*/ 422168 w 424621"/>
              <a:gd name="connsiteY3" fmla="*/ 7968 h 266185"/>
              <a:gd name="connsiteX4" fmla="*/ 417072 w 424621"/>
              <a:gd name="connsiteY4" fmla="*/ 30064 h 266185"/>
              <a:gd name="connsiteX5" fmla="*/ 97458 w 424621"/>
              <a:gd name="connsiteY5" fmla="*/ 218650 h 266185"/>
              <a:gd name="connsiteX6" fmla="*/ 16897 w 424621"/>
              <a:gd name="connsiteY6" fmla="*/ 266185 h 26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621" h="266185">
                <a:moveTo>
                  <a:pt x="0" y="237983"/>
                </a:moveTo>
                <a:lnTo>
                  <a:pt x="52781" y="206965"/>
                </a:lnTo>
                <a:cubicBezTo>
                  <a:pt x="145505" y="152475"/>
                  <a:pt x="259627" y="85410"/>
                  <a:pt x="400085" y="2869"/>
                </a:cubicBezTo>
                <a:cubicBezTo>
                  <a:pt x="408579" y="-2230"/>
                  <a:pt x="418771" y="-530"/>
                  <a:pt x="422168" y="7968"/>
                </a:cubicBezTo>
                <a:cubicBezTo>
                  <a:pt x="427264" y="16467"/>
                  <a:pt x="423867" y="26665"/>
                  <a:pt x="417072" y="30064"/>
                </a:cubicBezTo>
                <a:cubicBezTo>
                  <a:pt x="417072" y="30064"/>
                  <a:pt x="417072" y="30064"/>
                  <a:pt x="97458" y="218650"/>
                </a:cubicBezTo>
                <a:lnTo>
                  <a:pt x="16897" y="266185"/>
                </a:lnTo>
                <a:close/>
              </a:path>
            </a:pathLst>
          </a:custGeom>
          <a:solidFill>
            <a:srgbClr val="434345"/>
          </a:solidFill>
          <a:ln>
            <a:no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1" name="Freeform 20"/>
          <p:cNvSpPr/>
          <p:nvPr/>
        </p:nvSpPr>
        <p:spPr bwMode="auto">
          <a:xfrm rot="1855616">
            <a:off x="739382" y="1224919"/>
            <a:ext cx="180975" cy="120650"/>
          </a:xfrm>
          <a:custGeom>
            <a:avLst/>
            <a:gdLst>
              <a:gd name="T0" fmla="*/ 91 w 107"/>
              <a:gd name="T1" fmla="*/ 2 h 71"/>
              <a:gd name="T2" fmla="*/ 6 w 107"/>
              <a:gd name="T3" fmla="*/ 53 h 71"/>
              <a:gd name="T4" fmla="*/ 2 w 107"/>
              <a:gd name="T5" fmla="*/ 66 h 71"/>
              <a:gd name="T6" fmla="*/ 11 w 107"/>
              <a:gd name="T7" fmla="*/ 71 h 71"/>
              <a:gd name="T8" fmla="*/ 16 w 107"/>
              <a:gd name="T9" fmla="*/ 69 h 71"/>
              <a:gd name="T10" fmla="*/ 101 w 107"/>
              <a:gd name="T11" fmla="*/ 19 h 71"/>
              <a:gd name="T12" fmla="*/ 104 w 107"/>
              <a:gd name="T13" fmla="*/ 6 h 71"/>
              <a:gd name="T14" fmla="*/ 91 w 107"/>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1">
                <a:moveTo>
                  <a:pt x="91" y="2"/>
                </a:moveTo>
                <a:cubicBezTo>
                  <a:pt x="6" y="53"/>
                  <a:pt x="6" y="53"/>
                  <a:pt x="6" y="53"/>
                </a:cubicBezTo>
                <a:cubicBezTo>
                  <a:pt x="1" y="55"/>
                  <a:pt x="0" y="61"/>
                  <a:pt x="2" y="66"/>
                </a:cubicBezTo>
                <a:cubicBezTo>
                  <a:pt x="4" y="69"/>
                  <a:pt x="7" y="71"/>
                  <a:pt x="11" y="71"/>
                </a:cubicBezTo>
                <a:cubicBezTo>
                  <a:pt x="12" y="71"/>
                  <a:pt x="14" y="70"/>
                  <a:pt x="16" y="69"/>
                </a:cubicBezTo>
                <a:cubicBezTo>
                  <a:pt x="101" y="19"/>
                  <a:pt x="101" y="19"/>
                  <a:pt x="101" y="19"/>
                </a:cubicBezTo>
                <a:cubicBezTo>
                  <a:pt x="105" y="16"/>
                  <a:pt x="107" y="10"/>
                  <a:pt x="104" y="6"/>
                </a:cubicBezTo>
                <a:cubicBezTo>
                  <a:pt x="101" y="1"/>
                  <a:pt x="96" y="0"/>
                  <a:pt x="91" y="2"/>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6" name="任意多边形 15"/>
          <p:cNvSpPr/>
          <p:nvPr/>
        </p:nvSpPr>
        <p:spPr bwMode="auto">
          <a:xfrm rot="1855616">
            <a:off x="152247" y="586967"/>
            <a:ext cx="1194464" cy="841985"/>
          </a:xfrm>
          <a:custGeom>
            <a:avLst/>
            <a:gdLst>
              <a:gd name="connsiteX0" fmla="*/ 661064 w 1194464"/>
              <a:gd name="connsiteY0" fmla="*/ 0 h 841985"/>
              <a:gd name="connsiteX1" fmla="*/ 1194464 w 1194464"/>
              <a:gd name="connsiteY1" fmla="*/ 63500 h 841985"/>
              <a:gd name="connsiteX2" fmla="*/ 991264 w 1194464"/>
              <a:gd name="connsiteY2" fmla="*/ 560388 h 841985"/>
              <a:gd name="connsiteX3" fmla="*/ 897601 w 1194464"/>
              <a:gd name="connsiteY3" fmla="*/ 401638 h 841985"/>
              <a:gd name="connsiteX4" fmla="*/ 146014 w 1194464"/>
              <a:gd name="connsiteY4" fmla="*/ 841985 h 841985"/>
              <a:gd name="connsiteX5" fmla="*/ 0 w 1194464"/>
              <a:gd name="connsiteY5" fmla="*/ 598274 h 841985"/>
              <a:gd name="connsiteX6" fmla="*/ 756314 w 1194464"/>
              <a:gd name="connsiteY6" fmla="*/ 160338 h 84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64" h="841985">
                <a:moveTo>
                  <a:pt x="661064" y="0"/>
                </a:moveTo>
                <a:lnTo>
                  <a:pt x="1194464" y="63500"/>
                </a:lnTo>
                <a:lnTo>
                  <a:pt x="991264" y="560388"/>
                </a:lnTo>
                <a:lnTo>
                  <a:pt x="897601" y="401638"/>
                </a:lnTo>
                <a:lnTo>
                  <a:pt x="146014" y="841985"/>
                </a:lnTo>
                <a:lnTo>
                  <a:pt x="0" y="598274"/>
                </a:lnTo>
                <a:lnTo>
                  <a:pt x="756314" y="160338"/>
                </a:lnTo>
                <a:close/>
              </a:path>
            </a:pathLst>
          </a:custGeom>
          <a:noFill/>
          <a:ln w="31750">
            <a:solidFill>
              <a:srgbClr val="434345"/>
            </a:solidFill>
          </a:ln>
        </p:spPr>
        <p:txBody>
          <a:bodyPr vert="horz" wrap="square" lIns="91440" tIns="45720" rIns="91440" bIns="45720" numCol="1" anchor="t" anchorCtr="0" compatLnSpc="1">
            <a:noAutofit/>
          </a:bodyPr>
          <a:lstStyle/>
          <a:p>
            <a:endParaRPr lang="zh-CN" altLang="en-US">
              <a:latin typeface="Arial" panose="020B0604020202020204" pitchFamily="34" charset="0"/>
              <a:ea typeface="Arial" panose="020B0604020202020204" pitchFamily="34" charset="0"/>
            </a:endParaRPr>
          </a:p>
        </p:txBody>
      </p:sp>
      <p:sp>
        <p:nvSpPr>
          <p:cNvPr id="13" name="Freeform 31"/>
          <p:cNvSpPr>
            <a:spLocks noEditPoints="1"/>
          </p:cNvSpPr>
          <p:nvPr/>
        </p:nvSpPr>
        <p:spPr bwMode="auto">
          <a:xfrm>
            <a:off x="1598711" y="463130"/>
            <a:ext cx="762000" cy="301625"/>
          </a:xfrm>
          <a:custGeom>
            <a:avLst/>
            <a:gdLst>
              <a:gd name="T0" fmla="*/ 438 w 448"/>
              <a:gd name="T1" fmla="*/ 177 h 177"/>
              <a:gd name="T2" fmla="*/ 18 w 448"/>
              <a:gd name="T3" fmla="*/ 177 h 177"/>
              <a:gd name="T4" fmla="*/ 9 w 448"/>
              <a:gd name="T5" fmla="*/ 172 h 177"/>
              <a:gd name="T6" fmla="*/ 0 w 448"/>
              <a:gd name="T7" fmla="*/ 135 h 177"/>
              <a:gd name="T8" fmla="*/ 97 w 448"/>
              <a:gd name="T9" fmla="*/ 49 h 177"/>
              <a:gd name="T10" fmla="*/ 131 w 448"/>
              <a:gd name="T11" fmla="*/ 55 h 177"/>
              <a:gd name="T12" fmla="*/ 265 w 448"/>
              <a:gd name="T13" fmla="*/ 0 h 177"/>
              <a:gd name="T14" fmla="*/ 448 w 448"/>
              <a:gd name="T15" fmla="*/ 167 h 177"/>
              <a:gd name="T16" fmla="*/ 445 w 448"/>
              <a:gd name="T17" fmla="*/ 174 h 177"/>
              <a:gd name="T18" fmla="*/ 438 w 448"/>
              <a:gd name="T19" fmla="*/ 177 h 177"/>
              <a:gd name="T20" fmla="*/ 24 w 448"/>
              <a:gd name="T21" fmla="*/ 158 h 177"/>
              <a:gd name="T22" fmla="*/ 428 w 448"/>
              <a:gd name="T23" fmla="*/ 158 h 177"/>
              <a:gd name="T24" fmla="*/ 265 w 448"/>
              <a:gd name="T25" fmla="*/ 19 h 177"/>
              <a:gd name="T26" fmla="*/ 141 w 448"/>
              <a:gd name="T27" fmla="*/ 73 h 177"/>
              <a:gd name="T28" fmla="*/ 130 w 448"/>
              <a:gd name="T29" fmla="*/ 75 h 177"/>
              <a:gd name="T30" fmla="*/ 97 w 448"/>
              <a:gd name="T31" fmla="*/ 69 h 177"/>
              <a:gd name="T32" fmla="*/ 20 w 448"/>
              <a:gd name="T33" fmla="*/ 135 h 177"/>
              <a:gd name="T34" fmla="*/ 24 w 448"/>
              <a:gd name="T3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177">
                <a:moveTo>
                  <a:pt x="438" y="177"/>
                </a:moveTo>
                <a:cubicBezTo>
                  <a:pt x="18" y="177"/>
                  <a:pt x="18" y="177"/>
                  <a:pt x="18" y="177"/>
                </a:cubicBezTo>
                <a:cubicBezTo>
                  <a:pt x="14" y="177"/>
                  <a:pt x="11" y="175"/>
                  <a:pt x="9" y="172"/>
                </a:cubicBezTo>
                <a:cubicBezTo>
                  <a:pt x="3" y="160"/>
                  <a:pt x="0" y="148"/>
                  <a:pt x="0" y="135"/>
                </a:cubicBezTo>
                <a:cubicBezTo>
                  <a:pt x="0" y="88"/>
                  <a:pt x="44" y="49"/>
                  <a:pt x="97" y="49"/>
                </a:cubicBezTo>
                <a:cubicBezTo>
                  <a:pt x="109" y="49"/>
                  <a:pt x="120" y="51"/>
                  <a:pt x="131" y="55"/>
                </a:cubicBezTo>
                <a:cubicBezTo>
                  <a:pt x="165" y="20"/>
                  <a:pt x="214" y="0"/>
                  <a:pt x="265" y="0"/>
                </a:cubicBezTo>
                <a:cubicBezTo>
                  <a:pt x="365" y="0"/>
                  <a:pt x="446" y="73"/>
                  <a:pt x="448" y="167"/>
                </a:cubicBezTo>
                <a:cubicBezTo>
                  <a:pt x="448" y="170"/>
                  <a:pt x="447" y="172"/>
                  <a:pt x="445" y="174"/>
                </a:cubicBezTo>
                <a:cubicBezTo>
                  <a:pt x="444" y="176"/>
                  <a:pt x="441" y="177"/>
                  <a:pt x="438" y="177"/>
                </a:cubicBezTo>
                <a:close/>
                <a:moveTo>
                  <a:pt x="24" y="158"/>
                </a:moveTo>
                <a:cubicBezTo>
                  <a:pt x="428" y="158"/>
                  <a:pt x="428" y="158"/>
                  <a:pt x="428" y="158"/>
                </a:cubicBezTo>
                <a:cubicBezTo>
                  <a:pt x="421" y="80"/>
                  <a:pt x="350" y="19"/>
                  <a:pt x="265" y="19"/>
                </a:cubicBezTo>
                <a:cubicBezTo>
                  <a:pt x="217" y="19"/>
                  <a:pt x="172" y="39"/>
                  <a:pt x="141" y="73"/>
                </a:cubicBezTo>
                <a:cubicBezTo>
                  <a:pt x="138" y="76"/>
                  <a:pt x="133" y="76"/>
                  <a:pt x="130" y="75"/>
                </a:cubicBezTo>
                <a:cubicBezTo>
                  <a:pt x="119" y="71"/>
                  <a:pt x="108" y="69"/>
                  <a:pt x="97" y="69"/>
                </a:cubicBezTo>
                <a:cubicBezTo>
                  <a:pt x="54" y="69"/>
                  <a:pt x="20" y="99"/>
                  <a:pt x="20" y="135"/>
                </a:cubicBezTo>
                <a:cubicBezTo>
                  <a:pt x="20" y="143"/>
                  <a:pt x="21" y="150"/>
                  <a:pt x="24" y="158"/>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2" name="Freeform 24"/>
          <p:cNvSpPr/>
          <p:nvPr/>
        </p:nvSpPr>
        <p:spPr bwMode="auto">
          <a:xfrm rot="1836586">
            <a:off x="9820288" y="685565"/>
            <a:ext cx="1409704" cy="1066939"/>
          </a:xfrm>
          <a:custGeom>
            <a:avLst/>
            <a:gdLst>
              <a:gd name="T0" fmla="*/ 0 w 839"/>
              <a:gd name="T1" fmla="*/ 635 h 635"/>
              <a:gd name="T2" fmla="*/ 652 w 839"/>
              <a:gd name="T3" fmla="*/ 253 h 635"/>
              <a:gd name="T4" fmla="*/ 711 w 839"/>
              <a:gd name="T5" fmla="*/ 353 h 635"/>
              <a:gd name="T6" fmla="*/ 839 w 839"/>
              <a:gd name="T7" fmla="*/ 40 h 635"/>
              <a:gd name="T8" fmla="*/ 503 w 839"/>
              <a:gd name="T9" fmla="*/ 0 h 635"/>
              <a:gd name="T10" fmla="*/ 563 w 839"/>
              <a:gd name="T11" fmla="*/ 101 h 635"/>
              <a:gd name="T12" fmla="*/ 0 w 839"/>
              <a:gd name="T13" fmla="*/ 427 h 635"/>
              <a:gd name="T14" fmla="*/ 0 w 839"/>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635">
                <a:moveTo>
                  <a:pt x="0" y="635"/>
                </a:moveTo>
                <a:lnTo>
                  <a:pt x="652" y="253"/>
                </a:lnTo>
                <a:lnTo>
                  <a:pt x="711" y="353"/>
                </a:lnTo>
                <a:lnTo>
                  <a:pt x="839" y="40"/>
                </a:lnTo>
                <a:lnTo>
                  <a:pt x="503" y="0"/>
                </a:lnTo>
                <a:lnTo>
                  <a:pt x="563" y="101"/>
                </a:lnTo>
                <a:lnTo>
                  <a:pt x="0" y="427"/>
                </a:lnTo>
                <a:lnTo>
                  <a:pt x="0" y="635"/>
                </a:lnTo>
                <a:close/>
              </a:path>
            </a:pathLst>
          </a:custGeom>
          <a:noFill/>
          <a:ln w="31750">
            <a:solidFill>
              <a:srgbClr val="434345"/>
            </a:solid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3" name="Freeform 17"/>
          <p:cNvSpPr/>
          <p:nvPr/>
        </p:nvSpPr>
        <p:spPr bwMode="auto">
          <a:xfrm rot="1754470">
            <a:off x="10537828" y="314666"/>
            <a:ext cx="978696" cy="598555"/>
          </a:xfrm>
          <a:custGeom>
            <a:avLst/>
            <a:gdLst>
              <a:gd name="T0" fmla="*/ 5 w 548"/>
              <a:gd name="T1" fmla="*/ 334 h 335"/>
              <a:gd name="T2" fmla="*/ 520 w 548"/>
              <a:gd name="T3" fmla="*/ 50 h 335"/>
              <a:gd name="T4" fmla="*/ 500 w 548"/>
              <a:gd name="T5" fmla="*/ 109 h 335"/>
              <a:gd name="T6" fmla="*/ 506 w 548"/>
              <a:gd name="T7" fmla="*/ 121 h 335"/>
              <a:gd name="T8" fmla="*/ 518 w 548"/>
              <a:gd name="T9" fmla="*/ 115 h 335"/>
              <a:gd name="T10" fmla="*/ 547 w 548"/>
              <a:gd name="T11" fmla="*/ 33 h 335"/>
              <a:gd name="T12" fmla="*/ 548 w 548"/>
              <a:gd name="T13" fmla="*/ 31 h 335"/>
              <a:gd name="T14" fmla="*/ 548 w 548"/>
              <a:gd name="T15" fmla="*/ 31 h 335"/>
              <a:gd name="T16" fmla="*/ 548 w 548"/>
              <a:gd name="T17" fmla="*/ 30 h 335"/>
              <a:gd name="T18" fmla="*/ 548 w 548"/>
              <a:gd name="T19" fmla="*/ 30 h 335"/>
              <a:gd name="T20" fmla="*/ 547 w 548"/>
              <a:gd name="T21" fmla="*/ 27 h 335"/>
              <a:gd name="T22" fmla="*/ 547 w 548"/>
              <a:gd name="T23" fmla="*/ 27 h 335"/>
              <a:gd name="T24" fmla="*/ 547 w 548"/>
              <a:gd name="T25" fmla="*/ 27 h 335"/>
              <a:gd name="T26" fmla="*/ 546 w 548"/>
              <a:gd name="T27" fmla="*/ 25 h 335"/>
              <a:gd name="T28" fmla="*/ 544 w 548"/>
              <a:gd name="T29" fmla="*/ 22 h 335"/>
              <a:gd name="T30" fmla="*/ 542 w 548"/>
              <a:gd name="T31" fmla="*/ 21 h 335"/>
              <a:gd name="T32" fmla="*/ 542 w 548"/>
              <a:gd name="T33" fmla="*/ 21 h 335"/>
              <a:gd name="T34" fmla="*/ 542 w 548"/>
              <a:gd name="T35" fmla="*/ 21 h 335"/>
              <a:gd name="T36" fmla="*/ 542 w 548"/>
              <a:gd name="T37" fmla="*/ 21 h 335"/>
              <a:gd name="T38" fmla="*/ 542 w 548"/>
              <a:gd name="T39" fmla="*/ 21 h 335"/>
              <a:gd name="T40" fmla="*/ 540 w 548"/>
              <a:gd name="T41" fmla="*/ 20 h 335"/>
              <a:gd name="T42" fmla="*/ 455 w 548"/>
              <a:gd name="T43" fmla="*/ 1 h 335"/>
              <a:gd name="T44" fmla="*/ 443 w 548"/>
              <a:gd name="T45" fmla="*/ 8 h 335"/>
              <a:gd name="T46" fmla="*/ 450 w 548"/>
              <a:gd name="T47" fmla="*/ 20 h 335"/>
              <a:gd name="T48" fmla="*/ 511 w 548"/>
              <a:gd name="T49" fmla="*/ 33 h 335"/>
              <a:gd name="T50" fmla="*/ 25 w 548"/>
              <a:gd name="T51" fmla="*/ 301 h 335"/>
              <a:gd name="T52" fmla="*/ 25 w 548"/>
              <a:gd name="T53" fmla="*/ 301 h 335"/>
              <a:gd name="T54" fmla="*/ 0 w 548"/>
              <a:gd name="T55" fmla="*/ 314 h 335"/>
              <a:gd name="T56" fmla="*/ 0 w 548"/>
              <a:gd name="T57" fmla="*/ 335 h 335"/>
              <a:gd name="T58" fmla="*/ 0 w 548"/>
              <a:gd name="T59" fmla="*/ 335 h 335"/>
              <a:gd name="T60" fmla="*/ 5 w 548"/>
              <a:gd name="T61" fmla="*/ 33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8" h="335">
                <a:moveTo>
                  <a:pt x="5" y="334"/>
                </a:moveTo>
                <a:cubicBezTo>
                  <a:pt x="520" y="50"/>
                  <a:pt x="520" y="50"/>
                  <a:pt x="520" y="50"/>
                </a:cubicBezTo>
                <a:cubicBezTo>
                  <a:pt x="500" y="109"/>
                  <a:pt x="500" y="109"/>
                  <a:pt x="500" y="109"/>
                </a:cubicBezTo>
                <a:cubicBezTo>
                  <a:pt x="498" y="114"/>
                  <a:pt x="501" y="119"/>
                  <a:pt x="506" y="121"/>
                </a:cubicBezTo>
                <a:cubicBezTo>
                  <a:pt x="511" y="123"/>
                  <a:pt x="516" y="120"/>
                  <a:pt x="518" y="115"/>
                </a:cubicBezTo>
                <a:cubicBezTo>
                  <a:pt x="547" y="33"/>
                  <a:pt x="547" y="33"/>
                  <a:pt x="547" y="33"/>
                </a:cubicBezTo>
                <a:cubicBezTo>
                  <a:pt x="547" y="32"/>
                  <a:pt x="547" y="31"/>
                  <a:pt x="548" y="31"/>
                </a:cubicBezTo>
                <a:cubicBezTo>
                  <a:pt x="548" y="31"/>
                  <a:pt x="548" y="31"/>
                  <a:pt x="548" y="31"/>
                </a:cubicBezTo>
                <a:cubicBezTo>
                  <a:pt x="548" y="30"/>
                  <a:pt x="548" y="30"/>
                  <a:pt x="548" y="30"/>
                </a:cubicBezTo>
                <a:cubicBezTo>
                  <a:pt x="548" y="30"/>
                  <a:pt x="548" y="30"/>
                  <a:pt x="548" y="30"/>
                </a:cubicBezTo>
                <a:cubicBezTo>
                  <a:pt x="548" y="29"/>
                  <a:pt x="548" y="28"/>
                  <a:pt x="547" y="27"/>
                </a:cubicBezTo>
                <a:cubicBezTo>
                  <a:pt x="547" y="27"/>
                  <a:pt x="547" y="27"/>
                  <a:pt x="547" y="27"/>
                </a:cubicBezTo>
                <a:cubicBezTo>
                  <a:pt x="547" y="27"/>
                  <a:pt x="547" y="27"/>
                  <a:pt x="547" y="27"/>
                </a:cubicBezTo>
                <a:cubicBezTo>
                  <a:pt x="547" y="26"/>
                  <a:pt x="547" y="26"/>
                  <a:pt x="546" y="25"/>
                </a:cubicBezTo>
                <a:cubicBezTo>
                  <a:pt x="546" y="24"/>
                  <a:pt x="545" y="23"/>
                  <a:pt x="544" y="22"/>
                </a:cubicBezTo>
                <a:cubicBezTo>
                  <a:pt x="544" y="22"/>
                  <a:pt x="543" y="21"/>
                  <a:pt x="542" y="21"/>
                </a:cubicBezTo>
                <a:cubicBezTo>
                  <a:pt x="542" y="21"/>
                  <a:pt x="542" y="21"/>
                  <a:pt x="542" y="21"/>
                </a:cubicBezTo>
                <a:cubicBezTo>
                  <a:pt x="542" y="21"/>
                  <a:pt x="542" y="21"/>
                  <a:pt x="542" y="21"/>
                </a:cubicBezTo>
                <a:cubicBezTo>
                  <a:pt x="542" y="21"/>
                  <a:pt x="542" y="21"/>
                  <a:pt x="542" y="21"/>
                </a:cubicBezTo>
                <a:cubicBezTo>
                  <a:pt x="542" y="21"/>
                  <a:pt x="542" y="21"/>
                  <a:pt x="542" y="21"/>
                </a:cubicBezTo>
                <a:cubicBezTo>
                  <a:pt x="542" y="20"/>
                  <a:pt x="541" y="20"/>
                  <a:pt x="540" y="20"/>
                </a:cubicBezTo>
                <a:cubicBezTo>
                  <a:pt x="455" y="1"/>
                  <a:pt x="455" y="1"/>
                  <a:pt x="455" y="1"/>
                </a:cubicBezTo>
                <a:cubicBezTo>
                  <a:pt x="449" y="0"/>
                  <a:pt x="444" y="3"/>
                  <a:pt x="443" y="8"/>
                </a:cubicBezTo>
                <a:cubicBezTo>
                  <a:pt x="442" y="14"/>
                  <a:pt x="445" y="19"/>
                  <a:pt x="450" y="20"/>
                </a:cubicBezTo>
                <a:cubicBezTo>
                  <a:pt x="511" y="33"/>
                  <a:pt x="511" y="33"/>
                  <a:pt x="511" y="33"/>
                </a:cubicBezTo>
                <a:cubicBezTo>
                  <a:pt x="25" y="301"/>
                  <a:pt x="25" y="301"/>
                  <a:pt x="25" y="301"/>
                </a:cubicBezTo>
                <a:cubicBezTo>
                  <a:pt x="25" y="301"/>
                  <a:pt x="25" y="301"/>
                  <a:pt x="25" y="301"/>
                </a:cubicBezTo>
                <a:cubicBezTo>
                  <a:pt x="0" y="314"/>
                  <a:pt x="0" y="314"/>
                  <a:pt x="0" y="314"/>
                </a:cubicBezTo>
                <a:cubicBezTo>
                  <a:pt x="0" y="335"/>
                  <a:pt x="0" y="335"/>
                  <a:pt x="0" y="335"/>
                </a:cubicBezTo>
                <a:cubicBezTo>
                  <a:pt x="0" y="335"/>
                  <a:pt x="0" y="335"/>
                  <a:pt x="0" y="335"/>
                </a:cubicBezTo>
                <a:cubicBezTo>
                  <a:pt x="2" y="335"/>
                  <a:pt x="3" y="335"/>
                  <a:pt x="5" y="334"/>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4" name="Freeform 32"/>
          <p:cNvSpPr>
            <a:spLocks noEditPoints="1"/>
          </p:cNvSpPr>
          <p:nvPr/>
        </p:nvSpPr>
        <p:spPr bwMode="auto">
          <a:xfrm rot="1758512">
            <a:off x="9682000" y="262010"/>
            <a:ext cx="217993" cy="217993"/>
          </a:xfrm>
          <a:custGeom>
            <a:avLst/>
            <a:gdLst>
              <a:gd name="T0" fmla="*/ 47 w 95"/>
              <a:gd name="T1" fmla="*/ 95 h 95"/>
              <a:gd name="T2" fmla="*/ 0 w 95"/>
              <a:gd name="T3" fmla="*/ 47 h 95"/>
              <a:gd name="T4" fmla="*/ 47 w 95"/>
              <a:gd name="T5" fmla="*/ 0 h 95"/>
              <a:gd name="T6" fmla="*/ 95 w 95"/>
              <a:gd name="T7" fmla="*/ 47 h 95"/>
              <a:gd name="T8" fmla="*/ 47 w 95"/>
              <a:gd name="T9" fmla="*/ 95 h 95"/>
              <a:gd name="T10" fmla="*/ 47 w 95"/>
              <a:gd name="T11" fmla="*/ 19 h 95"/>
              <a:gd name="T12" fmla="*/ 20 w 95"/>
              <a:gd name="T13" fmla="*/ 47 h 95"/>
              <a:gd name="T14" fmla="*/ 47 w 95"/>
              <a:gd name="T15" fmla="*/ 75 h 95"/>
              <a:gd name="T16" fmla="*/ 75 w 95"/>
              <a:gd name="T17" fmla="*/ 47 h 95"/>
              <a:gd name="T18" fmla="*/ 47 w 95"/>
              <a:gd name="T19" fmla="*/ 1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95"/>
                </a:moveTo>
                <a:cubicBezTo>
                  <a:pt x="21" y="95"/>
                  <a:pt x="0" y="73"/>
                  <a:pt x="0" y="47"/>
                </a:cubicBezTo>
                <a:cubicBezTo>
                  <a:pt x="0" y="21"/>
                  <a:pt x="21" y="0"/>
                  <a:pt x="47" y="0"/>
                </a:cubicBezTo>
                <a:cubicBezTo>
                  <a:pt x="74" y="0"/>
                  <a:pt x="95" y="21"/>
                  <a:pt x="95" y="47"/>
                </a:cubicBezTo>
                <a:cubicBezTo>
                  <a:pt x="95" y="73"/>
                  <a:pt x="74" y="95"/>
                  <a:pt x="47" y="95"/>
                </a:cubicBezTo>
                <a:close/>
                <a:moveTo>
                  <a:pt x="47" y="19"/>
                </a:moveTo>
                <a:cubicBezTo>
                  <a:pt x="32" y="19"/>
                  <a:pt x="20" y="32"/>
                  <a:pt x="20" y="47"/>
                </a:cubicBezTo>
                <a:cubicBezTo>
                  <a:pt x="20" y="63"/>
                  <a:pt x="32" y="75"/>
                  <a:pt x="47" y="75"/>
                </a:cubicBezTo>
                <a:cubicBezTo>
                  <a:pt x="63" y="75"/>
                  <a:pt x="75" y="63"/>
                  <a:pt x="75" y="47"/>
                </a:cubicBezTo>
                <a:cubicBezTo>
                  <a:pt x="75" y="32"/>
                  <a:pt x="63" y="19"/>
                  <a:pt x="47" y="19"/>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5" name="Freeform 33"/>
          <p:cNvSpPr>
            <a:spLocks noEditPoints="1"/>
          </p:cNvSpPr>
          <p:nvPr/>
        </p:nvSpPr>
        <p:spPr bwMode="auto">
          <a:xfrm rot="1758512">
            <a:off x="9213955" y="435123"/>
            <a:ext cx="318442" cy="318442"/>
          </a:xfrm>
          <a:custGeom>
            <a:avLst/>
            <a:gdLst>
              <a:gd name="T0" fmla="*/ 70 w 139"/>
              <a:gd name="T1" fmla="*/ 139 h 139"/>
              <a:gd name="T2" fmla="*/ 0 w 139"/>
              <a:gd name="T3" fmla="*/ 70 h 139"/>
              <a:gd name="T4" fmla="*/ 70 w 139"/>
              <a:gd name="T5" fmla="*/ 0 h 139"/>
              <a:gd name="T6" fmla="*/ 139 w 139"/>
              <a:gd name="T7" fmla="*/ 70 h 139"/>
              <a:gd name="T8" fmla="*/ 70 w 139"/>
              <a:gd name="T9" fmla="*/ 139 h 139"/>
              <a:gd name="T10" fmla="*/ 70 w 139"/>
              <a:gd name="T11" fmla="*/ 20 h 139"/>
              <a:gd name="T12" fmla="*/ 20 w 139"/>
              <a:gd name="T13" fmla="*/ 70 h 139"/>
              <a:gd name="T14" fmla="*/ 70 w 139"/>
              <a:gd name="T15" fmla="*/ 120 h 139"/>
              <a:gd name="T16" fmla="*/ 120 w 139"/>
              <a:gd name="T17" fmla="*/ 70 h 139"/>
              <a:gd name="T18" fmla="*/ 70 w 139"/>
              <a:gd name="T19"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70" y="139"/>
                </a:moveTo>
                <a:cubicBezTo>
                  <a:pt x="32" y="139"/>
                  <a:pt x="0" y="108"/>
                  <a:pt x="0" y="70"/>
                </a:cubicBezTo>
                <a:cubicBezTo>
                  <a:pt x="0" y="31"/>
                  <a:pt x="32" y="0"/>
                  <a:pt x="70" y="0"/>
                </a:cubicBezTo>
                <a:cubicBezTo>
                  <a:pt x="108" y="0"/>
                  <a:pt x="139" y="31"/>
                  <a:pt x="139" y="70"/>
                </a:cubicBezTo>
                <a:cubicBezTo>
                  <a:pt x="139" y="108"/>
                  <a:pt x="108" y="139"/>
                  <a:pt x="70" y="139"/>
                </a:cubicBezTo>
                <a:close/>
                <a:moveTo>
                  <a:pt x="70" y="20"/>
                </a:moveTo>
                <a:cubicBezTo>
                  <a:pt x="42" y="20"/>
                  <a:pt x="20" y="42"/>
                  <a:pt x="20" y="70"/>
                </a:cubicBezTo>
                <a:cubicBezTo>
                  <a:pt x="20" y="97"/>
                  <a:pt x="42" y="120"/>
                  <a:pt x="70" y="120"/>
                </a:cubicBezTo>
                <a:cubicBezTo>
                  <a:pt x="98" y="120"/>
                  <a:pt x="120" y="97"/>
                  <a:pt x="120" y="70"/>
                </a:cubicBezTo>
                <a:cubicBezTo>
                  <a:pt x="120" y="42"/>
                  <a:pt x="98" y="20"/>
                  <a:pt x="70" y="20"/>
                </a:cubicBezTo>
                <a:close/>
              </a:path>
            </a:pathLst>
          </a:custGeom>
          <a:solidFill>
            <a:srgbClr val="434345"/>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26" name="Rectangle 6" descr="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
          <p:cNvSpPr/>
          <p:nvPr/>
        </p:nvSpPr>
        <p:spPr>
          <a:xfrm>
            <a:off x="9589957" y="938368"/>
            <a:ext cx="349440" cy="51766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stStyle>
          <a:p>
            <a:pPr marL="0" lvl="0" indent="0" eaLnBrk="1" hangingPunct="1">
              <a:spcBef>
                <a:spcPct val="0"/>
              </a:spcBef>
              <a:buNone/>
            </a:pPr>
            <a:endParaRPr lang="zh-CN" altLang="en-US" sz="1800" dirty="0">
              <a:solidFill>
                <a:schemeClr val="tx1"/>
              </a:solidFill>
              <a:latin typeface="Arial" panose="020B0604020202020204" pitchFamily="34" charset="0"/>
              <a:ea typeface="Arial" panose="020B0604020202020204" pitchFamily="34" charset="0"/>
            </a:endParaRPr>
          </a:p>
        </p:txBody>
      </p:sp>
      <p:sp>
        <p:nvSpPr>
          <p:cNvPr id="27" name="文本框 26"/>
          <p:cNvSpPr txBox="1"/>
          <p:nvPr/>
        </p:nvSpPr>
        <p:spPr>
          <a:xfrm>
            <a:off x="2449195" y="583565"/>
            <a:ext cx="7117715" cy="922020"/>
          </a:xfrm>
          <a:prstGeom prst="rect">
            <a:avLst/>
          </a:prstGeom>
          <a:noFill/>
        </p:spPr>
        <p:txBody>
          <a:bodyPr wrap="square" rtlCol="0">
            <a:spAutoFit/>
          </a:bodyPr>
          <a:lstStyle/>
          <a:p>
            <a:pPr algn="ctr"/>
            <a:r>
              <a:rPr lang="zh-CN" altLang="en-US" sz="5400" b="1" dirty="0">
                <a:solidFill>
                  <a:srgbClr val="434345"/>
                </a:solidFill>
                <a:latin typeface="Arial" panose="020B0604020202020204" pitchFamily="34" charset="0"/>
                <a:ea typeface="Arial" panose="020B0604020202020204" pitchFamily="34" charset="0"/>
                <a:sym typeface="+mn-ea"/>
              </a:rPr>
              <a:t>Evaluation</a:t>
            </a:r>
            <a:endParaRPr lang="zh-CN" altLang="en-US" sz="5400" b="1" dirty="0">
              <a:solidFill>
                <a:srgbClr val="434345"/>
              </a:solidFill>
              <a:latin typeface="Arial" panose="020B0604020202020204" pitchFamily="34" charset="0"/>
              <a:ea typeface="Arial" panose="020B0604020202020204" pitchFamily="34" charset="0"/>
            </a:endParaRPr>
          </a:p>
        </p:txBody>
      </p:sp>
      <p:sp>
        <p:nvSpPr>
          <p:cNvPr id="2" name="Text Box 1"/>
          <p:cNvSpPr txBox="1"/>
          <p:nvPr/>
        </p:nvSpPr>
        <p:spPr>
          <a:xfrm>
            <a:off x="507365" y="1492885"/>
            <a:ext cx="10895965"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5.3. My Chatbot</a:t>
            </a:r>
            <a:endParaRPr lang="en-US" b="1">
              <a:latin typeface="Times New Roman" panose="02020603050405020304" charset="0"/>
              <a:cs typeface="Times New Roman" panose="02020603050405020304" charset="0"/>
            </a:endParaRPr>
          </a:p>
        </p:txBody>
      </p:sp>
      <p:pic>
        <p:nvPicPr>
          <p:cNvPr id="5" name="Picture 4" descr="C:\Users\NHU Y\OneDrive\Máy tính\TTNM\Screenshot 2022-11-02 161432.pngScreenshot 2022-11-02 161432"/>
          <p:cNvPicPr>
            <a:picLocks noChangeAspect="1"/>
          </p:cNvPicPr>
          <p:nvPr/>
        </p:nvPicPr>
        <p:blipFill>
          <a:blip r:embed="rId1"/>
          <a:srcRect/>
          <a:stretch>
            <a:fillRect/>
          </a:stretch>
        </p:blipFill>
        <p:spPr>
          <a:xfrm>
            <a:off x="6181090" y="2538730"/>
            <a:ext cx="5570855" cy="3077845"/>
          </a:xfrm>
          <a:prstGeom prst="rect">
            <a:avLst/>
          </a:prstGeom>
        </p:spPr>
      </p:pic>
      <p:pic>
        <p:nvPicPr>
          <p:cNvPr id="6" name="Picture 5" descr="C:\Users\NHU Y\OneDrive\Máy tính\TTNM\Screenshot 2022-11-02 161342.pngScreenshot 2022-11-02 161342"/>
          <p:cNvPicPr>
            <a:picLocks noChangeAspect="1"/>
          </p:cNvPicPr>
          <p:nvPr/>
        </p:nvPicPr>
        <p:blipFill>
          <a:blip r:embed="rId2"/>
          <a:srcRect/>
          <a:stretch>
            <a:fillRect/>
          </a:stretch>
        </p:blipFill>
        <p:spPr>
          <a:xfrm>
            <a:off x="507365" y="2562225"/>
            <a:ext cx="5414645" cy="305498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V="1">
            <a:off x="2675183" y="-2675183"/>
            <a:ext cx="6841634" cy="1219200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137" t="2629" r="7458" b="42160"/>
          <a:stretch>
            <a:fillRect/>
          </a:stretch>
        </p:blipFill>
        <p:spPr>
          <a:xfrm>
            <a:off x="4067867" y="430616"/>
            <a:ext cx="4136184" cy="3832177"/>
          </a:xfrm>
          <a:custGeom>
            <a:avLst/>
            <a:gdLst>
              <a:gd name="connsiteX0" fmla="*/ 2043362 w 4086762"/>
              <a:gd name="connsiteY0" fmla="*/ 0 h 3786388"/>
              <a:gd name="connsiteX1" fmla="*/ 2043401 w 4086762"/>
              <a:gd name="connsiteY1" fmla="*/ 0 h 3786388"/>
              <a:gd name="connsiteX2" fmla="*/ 2252305 w 4086762"/>
              <a:gd name="connsiteY2" fmla="*/ 10549 h 3786388"/>
              <a:gd name="connsiteX3" fmla="*/ 4086762 w 4086762"/>
              <a:gd name="connsiteY3" fmla="*/ 2043380 h 3786388"/>
              <a:gd name="connsiteX4" fmla="*/ 3185855 w 4086762"/>
              <a:gd name="connsiteY4" fmla="*/ 3737784 h 3786388"/>
              <a:gd name="connsiteX5" fmla="*/ 3105850 w 4086762"/>
              <a:gd name="connsiteY5" fmla="*/ 3786388 h 3786388"/>
              <a:gd name="connsiteX6" fmla="*/ 3055518 w 4086762"/>
              <a:gd name="connsiteY6" fmla="*/ 3786388 h 3786388"/>
              <a:gd name="connsiteX7" fmla="*/ 3048427 w 4086762"/>
              <a:gd name="connsiteY7" fmla="*/ 3776085 h 3786388"/>
              <a:gd name="connsiteX8" fmla="*/ 2043381 w 4086762"/>
              <a:gd name="connsiteY8" fmla="*/ 3357360 h 3786388"/>
              <a:gd name="connsiteX9" fmla="*/ 1038335 w 4086762"/>
              <a:gd name="connsiteY9" fmla="*/ 3776085 h 3786388"/>
              <a:gd name="connsiteX10" fmla="*/ 1031245 w 4086762"/>
              <a:gd name="connsiteY10" fmla="*/ 3786388 h 3786388"/>
              <a:gd name="connsiteX11" fmla="*/ 980913 w 4086762"/>
              <a:gd name="connsiteY11" fmla="*/ 3786388 h 3786388"/>
              <a:gd name="connsiteX12" fmla="*/ 900908 w 4086762"/>
              <a:gd name="connsiteY12" fmla="*/ 3737784 h 3786388"/>
              <a:gd name="connsiteX13" fmla="*/ 0 w 4086762"/>
              <a:gd name="connsiteY13" fmla="*/ 2043380 h 3786388"/>
              <a:gd name="connsiteX14" fmla="*/ 1834458 w 4086762"/>
              <a:gd name="connsiteY14" fmla="*/ 10549 h 378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6762" h="3786388">
                <a:moveTo>
                  <a:pt x="2043362" y="0"/>
                </a:moveTo>
                <a:lnTo>
                  <a:pt x="2043401" y="0"/>
                </a:lnTo>
                <a:lnTo>
                  <a:pt x="2252305" y="10549"/>
                </a:lnTo>
                <a:cubicBezTo>
                  <a:pt x="3282692" y="115190"/>
                  <a:pt x="4086762" y="985385"/>
                  <a:pt x="4086762" y="2043380"/>
                </a:cubicBezTo>
                <a:cubicBezTo>
                  <a:pt x="4086762" y="2748710"/>
                  <a:pt x="3729398" y="3370573"/>
                  <a:pt x="3185855" y="3737784"/>
                </a:cubicBezTo>
                <a:lnTo>
                  <a:pt x="3105850" y="3786388"/>
                </a:lnTo>
                <a:lnTo>
                  <a:pt x="3055518" y="3786388"/>
                </a:lnTo>
                <a:lnTo>
                  <a:pt x="3048427" y="3776085"/>
                </a:lnTo>
                <a:cubicBezTo>
                  <a:pt x="2854872" y="3526674"/>
                  <a:pt x="2477373" y="3357360"/>
                  <a:pt x="2043381" y="3357360"/>
                </a:cubicBezTo>
                <a:cubicBezTo>
                  <a:pt x="1609389" y="3357360"/>
                  <a:pt x="1231890" y="3526674"/>
                  <a:pt x="1038335" y="3776085"/>
                </a:cubicBezTo>
                <a:lnTo>
                  <a:pt x="1031245" y="3786388"/>
                </a:lnTo>
                <a:lnTo>
                  <a:pt x="980913" y="3786388"/>
                </a:lnTo>
                <a:lnTo>
                  <a:pt x="900908" y="3737784"/>
                </a:lnTo>
                <a:cubicBezTo>
                  <a:pt x="357365" y="3370573"/>
                  <a:pt x="0" y="2748710"/>
                  <a:pt x="0" y="2043380"/>
                </a:cubicBezTo>
                <a:cubicBezTo>
                  <a:pt x="0" y="985385"/>
                  <a:pt x="804070" y="115190"/>
                  <a:pt x="1834458" y="10549"/>
                </a:cubicBezTo>
                <a:close/>
              </a:path>
            </a:pathLst>
          </a:custGeom>
        </p:spPr>
      </p:pic>
      <p:cxnSp>
        <p:nvCxnSpPr>
          <p:cNvPr id="11" name="直接连接符 10" descr="e7d195523061f1c0deeec63e560781cfd59afb0ea006f2a87ABB68BF51EA6619813959095094C18C62A12F549504892A4AAA8C1554C6663626E05CA27F281A14E6983772AFC3FB97135759321DEA3D7047B2D20B121D4E05A6D0F227958A32026FEBB3ABD36322023181A2FF8EA235E789B1C6FF9A70CDD2C90B48B40EB7806F7806DF616AB3CE63"/>
          <p:cNvCxnSpPr/>
          <p:nvPr/>
        </p:nvCxnSpPr>
        <p:spPr>
          <a:xfrm flipH="1">
            <a:off x="3201959" y="5437585"/>
            <a:ext cx="5868000" cy="2"/>
          </a:xfrm>
          <a:prstGeom prst="line">
            <a:avLst/>
          </a:prstGeom>
          <a:ln w="19050">
            <a:solidFill>
              <a:srgbClr val="434345"/>
            </a:solidFill>
          </a:ln>
        </p:spPr>
        <p:style>
          <a:lnRef idx="1">
            <a:schemeClr val="accent1"/>
          </a:lnRef>
          <a:fillRef idx="0">
            <a:schemeClr val="accent1"/>
          </a:fillRef>
          <a:effectRef idx="0">
            <a:schemeClr val="accent1"/>
          </a:effectRef>
          <a:fontRef idx="minor">
            <a:schemeClr val="tx1"/>
          </a:fontRef>
        </p:style>
      </p:cxn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3001645" y="4436110"/>
            <a:ext cx="6678295" cy="768350"/>
          </a:xfrm>
          <a:prstGeom prst="rect">
            <a:avLst/>
          </a:prstGeom>
          <a:noFill/>
        </p:spPr>
        <p:txBody>
          <a:bodyPr wrap="square" rtlCol="0">
            <a:spAutoFit/>
          </a:bodyPr>
          <a:lstStyle/>
          <a:p>
            <a:r>
              <a:rPr lang="en-US" altLang="zh-CN" sz="4400" b="1" dirty="0">
                <a:solidFill>
                  <a:srgbClr val="434345"/>
                </a:solidFill>
                <a:latin typeface="Arial" panose="020B0604020202020204" pitchFamily="34" charset="0"/>
                <a:ea typeface="Arial" panose="020B0604020202020204" pitchFamily="34" charset="0"/>
                <a:cs typeface="Arial" panose="020B0604020202020204" pitchFamily="34" charset="0"/>
              </a:rPr>
              <a:t>Thank you for listening</a:t>
            </a:r>
            <a:endParaRPr lang="zh-CN" altLang="en-US" sz="4400" b="1" dirty="0">
              <a:solidFill>
                <a:srgbClr val="434345"/>
              </a:solidFill>
              <a:latin typeface="Arial" panose="020B0604020202020204" pitchFamily="34" charset="0"/>
              <a:ea typeface="Arial" panose="020B0604020202020204" pitchFamily="34" charset="0"/>
              <a:cs typeface="Arial" panose="020B0604020202020204" pitchFamily="34" charset="0"/>
            </a:endParaRPr>
          </a:p>
        </p:txBody>
      </p:sp>
      <p:sp>
        <p:nvSpPr>
          <p:cNvPr id="9" name="文本框 8"/>
          <p:cNvSpPr txBox="1"/>
          <p:nvPr/>
        </p:nvSpPr>
        <p:spPr>
          <a:xfrm>
            <a:off x="2763751" y="5732808"/>
            <a:ext cx="3027045" cy="398780"/>
          </a:xfrm>
          <a:prstGeom prst="rect">
            <a:avLst/>
          </a:prstGeom>
          <a:solidFill>
            <a:srgbClr val="434345"/>
          </a:solidFill>
        </p:spPr>
        <p:txBody>
          <a:bodyPr wrap="none" rtlCol="0">
            <a:spAutoFit/>
          </a:bodyPr>
          <a:lstStyle/>
          <a:p>
            <a:r>
              <a:rPr lang="en-US" altLang="zh-CN" sz="2000" dirty="0">
                <a:solidFill>
                  <a:srgbClr val="FFFFFF"/>
                </a:solidFill>
                <a:latin typeface="Arial" panose="020B0604020202020204" pitchFamily="34" charset="0"/>
                <a:ea typeface="Arial" panose="020B0604020202020204" pitchFamily="34" charset="0"/>
                <a:cs typeface="Arial" panose="020B0604020202020204" pitchFamily="34" charset="0"/>
              </a:rPr>
              <a:t>Student </a:t>
            </a:r>
            <a:r>
              <a:rPr lang="zh-CN" altLang="en-US"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a:t>
            </a:r>
            <a:r>
              <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Nguyen Nhu Y</a:t>
            </a:r>
            <a:endParaRPr lang="en-US" altLang="zh-CN" sz="2000" b="1" dirty="0" smtClean="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15" name="文本框 14"/>
          <p:cNvSpPr txBox="1"/>
          <p:nvPr/>
        </p:nvSpPr>
        <p:spPr>
          <a:xfrm>
            <a:off x="6514824" y="5732808"/>
            <a:ext cx="3129280" cy="398780"/>
          </a:xfrm>
          <a:prstGeom prst="rect">
            <a:avLst/>
          </a:prstGeom>
          <a:solidFill>
            <a:srgbClr val="434345"/>
          </a:solidFill>
        </p:spPr>
        <p:txBody>
          <a:bodyPr wrap="none" rtlCol="0">
            <a:spAutoFit/>
          </a:bodyPr>
          <a:lstStyle/>
          <a:p>
            <a:r>
              <a:rPr lang="en-US" altLang="zh-CN" sz="2000" dirty="0">
                <a:solidFill>
                  <a:srgbClr val="FFFFFF"/>
                </a:solidFill>
                <a:latin typeface="Arial" panose="020B0604020202020204" pitchFamily="34" charset="0"/>
                <a:ea typeface="Arial" panose="020B0604020202020204" pitchFamily="34" charset="0"/>
                <a:cs typeface="Arial" panose="020B0604020202020204" pitchFamily="34" charset="0"/>
              </a:rPr>
              <a:t>Teacher</a:t>
            </a:r>
            <a:r>
              <a:rPr lang="zh-CN" altLang="en-US"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a:t>
            </a:r>
            <a:r>
              <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rPr>
              <a:t>Le Quang Hung</a:t>
            </a:r>
            <a:endParaRPr lang="en-US" altLang="zh-CN" sz="2000" dirty="0" smtClean="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750" fill="hold"/>
                                        <p:tgtEl>
                                          <p:spTgt spid="12"/>
                                        </p:tgtEl>
                                        <p:attrNameLst>
                                          <p:attrName>ppt_w</p:attrName>
                                        </p:attrNameLst>
                                      </p:cBhvr>
                                      <p:tavLst>
                                        <p:tav tm="0">
                                          <p:val>
                                            <p:fltVal val="0"/>
                                          </p:val>
                                        </p:tav>
                                        <p:tav tm="100000">
                                          <p:val>
                                            <p:strVal val="#ppt_w"/>
                                          </p:val>
                                        </p:tav>
                                      </p:tavLst>
                                    </p:anim>
                                    <p:anim calcmode="lin" valueType="num">
                                      <p:cBhvr>
                                        <p:cTn id="12" dur="750" fill="hold"/>
                                        <p:tgtEl>
                                          <p:spTgt spid="12"/>
                                        </p:tgtEl>
                                        <p:attrNameLst>
                                          <p:attrName>ppt_h</p:attrName>
                                        </p:attrNameLst>
                                      </p:cBhvr>
                                      <p:tavLst>
                                        <p:tav tm="0">
                                          <p:val>
                                            <p:fltVal val="0"/>
                                          </p:val>
                                        </p:tav>
                                        <p:tav tm="100000">
                                          <p:val>
                                            <p:strVal val="#ppt_h"/>
                                          </p:val>
                                        </p:tav>
                                      </p:tavLst>
                                    </p:anim>
                                    <p:animEffect transition="in" filter="fade">
                                      <p:cBhvr>
                                        <p:cTn id="13" dur="750"/>
                                        <p:tgtEl>
                                          <p:spTgt spid="1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par>
                          <p:cTn id="20" fill="hold">
                            <p:stCondLst>
                              <p:cond delay="25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750" fill="hold"/>
                                        <p:tgtEl>
                                          <p:spTgt spid="15"/>
                                        </p:tgtEl>
                                        <p:attrNameLst>
                                          <p:attrName>ppt_w</p:attrName>
                                        </p:attrNameLst>
                                      </p:cBhvr>
                                      <p:tavLst>
                                        <p:tav tm="0">
                                          <p:val>
                                            <p:fltVal val="0"/>
                                          </p:val>
                                        </p:tav>
                                        <p:tav tm="100000">
                                          <p:val>
                                            <p:strVal val="#ppt_w"/>
                                          </p:val>
                                        </p:tav>
                                      </p:tavLst>
                                    </p:anim>
                                    <p:anim calcmode="lin" valueType="num">
                                      <p:cBhvr>
                                        <p:cTn id="24" dur="750" fill="hold"/>
                                        <p:tgtEl>
                                          <p:spTgt spid="15"/>
                                        </p:tgtEl>
                                        <p:attrNameLst>
                                          <p:attrName>ppt_h</p:attrName>
                                        </p:attrNameLst>
                                      </p:cBhvr>
                                      <p:tavLst>
                                        <p:tav tm="0">
                                          <p:val>
                                            <p:fltVal val="0"/>
                                          </p:val>
                                        </p:tav>
                                        <p:tav tm="100000">
                                          <p:val>
                                            <p:strVal val="#ppt_h"/>
                                          </p:val>
                                        </p:tav>
                                      </p:tavLst>
                                    </p:anim>
                                    <p:animEffect transition="in" filter="fade">
                                      <p:cBhvr>
                                        <p:cTn id="25"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bldLvl="0" animBg="1"/>
      <p:bldP spid="1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2615483" y="157527"/>
            <a:ext cx="7337410" cy="4610233"/>
          </a:xfrm>
          <a:prstGeom prst="rect">
            <a:avLst/>
          </a:prstGeom>
        </p:spPr>
      </p:pic>
      <p:pic>
        <p:nvPicPr>
          <p:cNvPr id="30" name="图片 29"/>
          <p:cNvPicPr>
            <a:picLocks noChangeAspect="1"/>
          </p:cNvPicPr>
          <p:nvPr/>
        </p:nvPicPr>
        <p:blipFill>
          <a:blip r:embed="rId2"/>
          <a:stretch>
            <a:fillRect/>
          </a:stretch>
        </p:blipFill>
        <p:spPr>
          <a:xfrm flipV="1">
            <a:off x="2876409" y="4830936"/>
            <a:ext cx="6661533" cy="151200"/>
          </a:xfrm>
          <a:prstGeom prst="rect">
            <a:avLst/>
          </a:prstGeom>
        </p:spPr>
      </p:pic>
      <p:sp>
        <p:nvSpPr>
          <p:cNvPr id="32" name="文本框 31"/>
          <p:cNvSpPr txBox="1"/>
          <p:nvPr/>
        </p:nvSpPr>
        <p:spPr>
          <a:xfrm>
            <a:off x="1139339" y="5305720"/>
            <a:ext cx="9889490" cy="1106805"/>
          </a:xfrm>
          <a:prstGeom prst="rect">
            <a:avLst/>
          </a:prstGeom>
          <a:noFill/>
        </p:spPr>
        <p:txBody>
          <a:bodyPr wrap="none" rtlCol="0">
            <a:spAutoFit/>
          </a:bodyPr>
          <a:lstStyle/>
          <a:p>
            <a:pPr algn="ctr"/>
            <a:r>
              <a:rPr lang="en-US" altLang="zh-CN" sz="6600" b="1" dirty="0">
                <a:solidFill>
                  <a:srgbClr val="030000"/>
                </a:solidFill>
                <a:latin typeface="Calibri" panose="020F0502020204030204" charset="0"/>
                <a:ea typeface="Calibri" panose="020F0502020204030204" charset="0"/>
                <a:cs typeface="Calibri" panose="020F0502020204030204" charset="0"/>
              </a:rPr>
              <a:t>Khảo sát hệ thống liên quan</a:t>
            </a:r>
            <a:endParaRPr lang="en-US" altLang="zh-CN" sz="6600" b="1" dirty="0">
              <a:solidFill>
                <a:srgbClr val="030000"/>
              </a:solidFill>
              <a:latin typeface="Calibri" panose="020F0502020204030204" charset="0"/>
              <a:ea typeface="Calibri" panose="020F0502020204030204" charset="0"/>
              <a:cs typeface="Calibri" panose="020F0502020204030204" charset="0"/>
            </a:endParaRPr>
          </a:p>
        </p:txBody>
      </p:sp>
      <p:pic>
        <p:nvPicPr>
          <p:cNvPr id="6" name="图片 5"/>
          <p:cNvPicPr>
            <a:picLocks noChangeAspect="1"/>
          </p:cNvPicPr>
          <p:nvPr/>
        </p:nvPicPr>
        <p:blipFill>
          <a:blip r:embed="rId3"/>
          <a:stretch>
            <a:fillRect/>
          </a:stretch>
        </p:blipFill>
        <p:spPr>
          <a:xfrm>
            <a:off x="3798277" y="1931573"/>
            <a:ext cx="4429954" cy="23380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Calibri" panose="020F0502020204030204" charset="0"/>
            </a:endParaRPr>
          </a:p>
        </p:txBody>
      </p:sp>
      <p:sp>
        <p:nvSpPr>
          <p:cNvPr id="16" name="文本框 15"/>
          <p:cNvSpPr txBox="1"/>
          <p:nvPr/>
        </p:nvSpPr>
        <p:spPr>
          <a:xfrm>
            <a:off x="940430" y="2712972"/>
            <a:ext cx="3066869"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rgbClr val="030000"/>
                </a:solidFill>
                <a:latin typeface="Calibri" panose="020F0502020204030204" charset="0"/>
                <a:cs typeface="Calibri" panose="020F0502020204030204" charset="0"/>
              </a:rPr>
              <a:t>TIKI.VN</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785" y="3173095"/>
            <a:ext cx="3307715" cy="3176270"/>
          </a:xfrm>
          <a:prstGeom prst="rect">
            <a:avLst/>
          </a:prstGeom>
          <a:noFill/>
        </p:spPr>
        <p:txBody>
          <a:bodyPr wrap="square" rtlCol="0">
            <a:spAutoFit/>
            <a:scene3d>
              <a:camera prst="orthographicFront"/>
              <a:lightRig rig="threePt" dir="t"/>
            </a:scene3d>
            <a:sp3d contourW="12700"/>
          </a:bodyPr>
          <a:lstStyle/>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-Giao diện đơn giản dễ dùng, bố cục rõ ràng. Nhưng khá đơn điệu.</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Danh mục sách cực kì đa dạng với đủ các thể loại và độ tuổi.</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-Có gợi ý sách cùng thể loại khá tốt.</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Chỉ đọc thử được các trang đầu</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lstStyle/>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2" name="Picture 5"/>
          <p:cNvPicPr>
            <a:picLocks noChangeAspect="1"/>
          </p:cNvPicPr>
          <p:nvPr/>
        </p:nvPicPr>
        <p:blipFill>
          <a:blip r:embed="rId3"/>
          <a:stretch>
            <a:fillRect/>
          </a:stretch>
        </p:blipFill>
        <p:spPr>
          <a:xfrm>
            <a:off x="4577080" y="2552700"/>
            <a:ext cx="6763385" cy="36690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940430" y="2712972"/>
            <a:ext cx="3066869"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BOOKBUY.VN</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785" y="3385820"/>
            <a:ext cx="3307715" cy="2545080"/>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Giao diện đơn giản, dễ nhìn. Màu sắc tươi tắn</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Đa dạng theo thể loại, chủ đề, độ tuổi,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Trang web gợi ý sách cùng thể loại cực kì tốt</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-Không có hỗ trợ đọc thử.</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3" name="Picture 11" descr="bookbuy3"/>
          <p:cNvPicPr>
            <a:picLocks noChangeAspect="1"/>
          </p:cNvPicPr>
          <p:nvPr/>
        </p:nvPicPr>
        <p:blipFill>
          <a:blip r:embed="rId3"/>
          <a:stretch>
            <a:fillRect/>
          </a:stretch>
        </p:blipFill>
        <p:spPr>
          <a:xfrm>
            <a:off x="4392930" y="2552700"/>
            <a:ext cx="7357110" cy="3642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940430" y="2712972"/>
            <a:ext cx="3066869"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nhanam.com.vn</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785" y="3385820"/>
            <a:ext cx="3307715" cy="2545080"/>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Đơn giản, dễ sử dụng có phần sáng tạo.</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Số lượng đầu sách của mỗi danh mục khá khiêm tốn.</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Có gợi ý các sách cùng thể loại và tác giả.</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Không có hỗ trợ đọc thử.</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2" name="Picture 1" descr="nhânm3"/>
          <p:cNvPicPr>
            <a:picLocks noChangeAspect="1"/>
          </p:cNvPicPr>
          <p:nvPr/>
        </p:nvPicPr>
        <p:blipFill>
          <a:blip r:embed="rId3"/>
          <a:stretch>
            <a:fillRect/>
          </a:stretch>
        </p:blipFill>
        <p:spPr>
          <a:xfrm>
            <a:off x="4446905" y="2434590"/>
            <a:ext cx="7010400" cy="3817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 name="图片 32"/>
          <p:cNvPicPr>
            <a:picLocks noChangeAspect="1"/>
          </p:cNvPicPr>
          <p:nvPr/>
        </p:nvPicPr>
        <p:blipFill rotWithShape="1">
          <a:blip r:embed="rId1"/>
          <a:srcRect r="43866" b="35615"/>
          <a:stretch>
            <a:fillRect/>
          </a:stretch>
        </p:blipFill>
        <p:spPr>
          <a:xfrm>
            <a:off x="469450" y="178474"/>
            <a:ext cx="2924382" cy="2107526"/>
          </a:xfrm>
          <a:prstGeom prst="rect">
            <a:avLst/>
          </a:prstGeom>
        </p:spPr>
      </p:pic>
      <p:pic>
        <p:nvPicPr>
          <p:cNvPr id="8" name="图片 7"/>
          <p:cNvPicPr>
            <a:picLocks noChangeAspect="1"/>
          </p:cNvPicPr>
          <p:nvPr/>
        </p:nvPicPr>
        <p:blipFill rotWithShape="1">
          <a:blip r:embed="rId1"/>
          <a:srcRect l="54783"/>
          <a:stretch>
            <a:fillRect/>
          </a:stretch>
        </p:blipFill>
        <p:spPr>
          <a:xfrm rot="5400000" flipH="1">
            <a:off x="9377519" y="-261480"/>
            <a:ext cx="2355628" cy="3273334"/>
          </a:xfrm>
          <a:prstGeom prst="rect">
            <a:avLst/>
          </a:prstGeom>
        </p:spPr>
      </p:pic>
      <p:pic>
        <p:nvPicPr>
          <p:cNvPr id="9" name="图片 8"/>
          <p:cNvPicPr>
            <a:picLocks noChangeAspect="1"/>
          </p:cNvPicPr>
          <p:nvPr/>
        </p:nvPicPr>
        <p:blipFill>
          <a:blip r:embed="rId2"/>
          <a:stretch>
            <a:fillRect/>
          </a:stretch>
        </p:blipFill>
        <p:spPr>
          <a:xfrm>
            <a:off x="3337627" y="1571307"/>
            <a:ext cx="5550547" cy="126000"/>
          </a:xfrm>
          <a:prstGeom prst="rect">
            <a:avLst/>
          </a:prstGeom>
        </p:spPr>
      </p:pic>
      <p:sp>
        <p:nvSpPr>
          <p:cNvPr id="10" name="矩形: 圆角 2"/>
          <p:cNvSpPr/>
          <p:nvPr/>
        </p:nvSpPr>
        <p:spPr>
          <a:xfrm>
            <a:off x="819690" y="2563010"/>
            <a:ext cx="3308351" cy="3632200"/>
          </a:xfrm>
          <a:prstGeom prst="roundRect">
            <a:avLst>
              <a:gd name="adj" fmla="val 5151"/>
            </a:avLst>
          </a:prstGeom>
          <a:solidFill>
            <a:srgbClr val="90C9D5"/>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Calibri" panose="020F0502020204030204" charset="0"/>
            </a:endParaRPr>
          </a:p>
        </p:txBody>
      </p:sp>
      <p:sp>
        <p:nvSpPr>
          <p:cNvPr id="16" name="文本框 15"/>
          <p:cNvSpPr txBox="1"/>
          <p:nvPr/>
        </p:nvSpPr>
        <p:spPr>
          <a:xfrm>
            <a:off x="940430" y="2712972"/>
            <a:ext cx="3066869" cy="460375"/>
          </a:xfrm>
          <a:prstGeom prst="rect">
            <a:avLst/>
          </a:prstGeom>
          <a:noFill/>
        </p:spPr>
        <p:txBody>
          <a:bodyPr wrap="square" rtlCol="0">
            <a:spAutoFit/>
            <a:scene3d>
              <a:camera prst="orthographicFront"/>
              <a:lightRig rig="threePt" dir="t"/>
            </a:scene3d>
            <a:sp3d contourW="12700"/>
          </a:bodyPr>
          <a:p>
            <a:pPr algn="ctr"/>
            <a:r>
              <a:rPr lang="en-US" altLang="zh-CN" sz="2400" b="1" dirty="0">
                <a:solidFill>
                  <a:srgbClr val="030000"/>
                </a:solidFill>
                <a:latin typeface="Calibri" panose="020F0502020204030204" charset="0"/>
                <a:cs typeface="Calibri" panose="020F0502020204030204" charset="0"/>
              </a:rPr>
              <a:t>cachep.vn</a:t>
            </a:r>
            <a:endParaRPr lang="en-US" altLang="zh-CN" sz="2400" b="1" dirty="0">
              <a:solidFill>
                <a:srgbClr val="030000"/>
              </a:solidFill>
              <a:latin typeface="Calibri" panose="020F0502020204030204" charset="0"/>
              <a:cs typeface="Calibri" panose="020F0502020204030204" charset="0"/>
            </a:endParaRPr>
          </a:p>
        </p:txBody>
      </p:sp>
      <p:sp>
        <p:nvSpPr>
          <p:cNvPr id="17" name="文本框 16"/>
          <p:cNvSpPr txBox="1"/>
          <p:nvPr/>
        </p:nvSpPr>
        <p:spPr>
          <a:xfrm>
            <a:off x="819785" y="3254375"/>
            <a:ext cx="3307715" cy="2860675"/>
          </a:xfrm>
          <a:prstGeom prst="rect">
            <a:avLst/>
          </a:prstGeom>
          <a:noFill/>
        </p:spPr>
        <p:txBody>
          <a:bodyPr wrap="square" rtlCol="0">
            <a:spAutoFit/>
            <a:scene3d>
              <a:camera prst="orthographicFront"/>
              <a:lightRig rig="threePt" dir="t"/>
            </a:scene3d>
            <a:sp3d contourW="12700"/>
          </a:bodyPr>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Đơn giản có phần đơn điệu.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Danh mục sách khá đa dạng về thể loại và được sắp xếp khoa học. </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Có gợi ý các sách cùng thể loại và các đầu sách đã được xem qua.</a:t>
            </a:r>
            <a:endParaRPr lang="en-US" altLang="zh-CN" dirty="0">
              <a:solidFill>
                <a:srgbClr val="030000"/>
              </a:solidFill>
              <a:latin typeface="Times New Roman" panose="02020603050405020304" charset="0"/>
              <a:ea typeface="+mj-ea"/>
              <a:cs typeface="Times New Roman" panose="02020603050405020304" charset="0"/>
            </a:endParaRPr>
          </a:p>
          <a:p>
            <a:pPr marL="285750" indent="-285750" algn="l">
              <a:lnSpc>
                <a:spcPct val="114000"/>
              </a:lnSpc>
              <a:buFont typeface="Arial" panose="020B0604020202020204" pitchFamily="34" charset="0"/>
              <a:buChar char="•"/>
            </a:pPr>
            <a:r>
              <a:rPr lang="en-US" altLang="zh-CN" dirty="0">
                <a:solidFill>
                  <a:srgbClr val="030000"/>
                </a:solidFill>
                <a:latin typeface="Times New Roman" panose="02020603050405020304" charset="0"/>
                <a:ea typeface="+mj-ea"/>
                <a:cs typeface="Times New Roman" panose="02020603050405020304" charset="0"/>
              </a:rPr>
              <a:t>Đọc được các chương đầu tiên.</a:t>
            </a:r>
            <a:br>
              <a:rPr lang="en-US" altLang="zh-CN" sz="1400" dirty="0">
                <a:solidFill>
                  <a:srgbClr val="030000"/>
                </a:solidFill>
                <a:latin typeface="Calibri" panose="020F0502020204030204" charset="0"/>
                <a:ea typeface="+mj-ea"/>
                <a:cs typeface="Calibri" panose="020F0502020204030204" charset="0"/>
              </a:rPr>
            </a:br>
            <a:endParaRPr lang="en-US" altLang="zh-CN" sz="1400" dirty="0">
              <a:solidFill>
                <a:srgbClr val="030000"/>
              </a:solidFill>
              <a:latin typeface="Calibri" panose="020F0502020204030204" charset="0"/>
              <a:ea typeface="+mj-ea"/>
              <a:cs typeface="Calibri" panose="020F0502020204030204" charset="0"/>
            </a:endParaRPr>
          </a:p>
        </p:txBody>
      </p:sp>
      <p:sp>
        <p:nvSpPr>
          <p:cNvPr id="18" name="文本框 17"/>
          <p:cNvSpPr txBox="1"/>
          <p:nvPr/>
        </p:nvSpPr>
        <p:spPr>
          <a:xfrm>
            <a:off x="1557044" y="438021"/>
            <a:ext cx="9006205" cy="1014730"/>
          </a:xfrm>
          <a:prstGeom prst="rect">
            <a:avLst/>
          </a:prstGeom>
          <a:noFill/>
        </p:spPr>
        <p:txBody>
          <a:bodyPr wrap="none" rtlCol="0">
            <a:spAutoFit/>
          </a:bodyPr>
          <a:p>
            <a:pPr algn="ctr"/>
            <a:r>
              <a:rPr lang="en-US" altLang="zh-CN" sz="6000" b="1" dirty="0">
                <a:solidFill>
                  <a:srgbClr val="030000"/>
                </a:solidFill>
                <a:latin typeface="Calibri" panose="020F0502020204030204" charset="0"/>
                <a:ea typeface="Calibri" panose="020F0502020204030204" charset="0"/>
                <a:cs typeface="Calibri" panose="020F0502020204030204" charset="0"/>
                <a:sym typeface="+mn-ea"/>
              </a:rPr>
              <a:t>Khảo sát hệ thống liên quan</a:t>
            </a:r>
            <a:endParaRPr lang="en-US" altLang="zh-CN" sz="6000" b="1" dirty="0">
              <a:solidFill>
                <a:srgbClr val="030000"/>
              </a:solidFill>
              <a:latin typeface="Calibri" panose="020F0502020204030204" charset="0"/>
              <a:ea typeface="Calibri" panose="020F0502020204030204" charset="0"/>
              <a:cs typeface="Calibri" panose="020F0502020204030204" charset="0"/>
              <a:sym typeface="+mn-ea"/>
            </a:endParaRPr>
          </a:p>
        </p:txBody>
      </p:sp>
      <p:pic>
        <p:nvPicPr>
          <p:cNvPr id="12" name="Picture 12" descr="cacheo2"/>
          <p:cNvPicPr>
            <a:picLocks noChangeAspect="1"/>
          </p:cNvPicPr>
          <p:nvPr/>
        </p:nvPicPr>
        <p:blipFill>
          <a:blip r:embed="rId3"/>
          <a:stretch>
            <a:fillRect/>
          </a:stretch>
        </p:blipFill>
        <p:spPr>
          <a:xfrm>
            <a:off x="4661535" y="2562860"/>
            <a:ext cx="6846570" cy="3645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5885</Words>
  <Application>WPS Presentation</Application>
  <PresentationFormat>Widescreen</PresentationFormat>
  <Paragraphs>277</Paragraphs>
  <Slides>41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Arial</vt:lpstr>
      <vt:lpstr>SimSun</vt:lpstr>
      <vt:lpstr>Wingdings</vt:lpstr>
      <vt:lpstr>Calibri</vt:lpstr>
      <vt:lpstr>Times New Roman</vt:lpstr>
      <vt:lpstr>Microsoft YaHei</vt:lpstr>
      <vt:lpstr>Arial Unicode MS</vt:lpstr>
      <vt:lpstr>Calibri Light</vt:lpstr>
      <vt:lpstr>仿宋_GB2312</vt:lpstr>
      <vt:lpstr>Office Theme</vt:lpstr>
      <vt:lpstr>PowerPoint 演示文稿</vt:lpstr>
      <vt:lpstr>PowerPoint 演示文稿</vt:lpstr>
      <vt:lpstr>Giới thiệu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y nguyen</cp:lastModifiedBy>
  <cp:revision>29</cp:revision>
  <dcterms:created xsi:type="dcterms:W3CDTF">2022-11-02T14:34:00Z</dcterms:created>
  <dcterms:modified xsi:type="dcterms:W3CDTF">2022-11-02T16:06:02Z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DC4D453EF4A8420D9024BE19B0BABFF6</vt:lpwstr>
  </property>
  <property fmtid="{D5CDD505-2E9C-101B-9397-08002B2CF9AE}" pid="3" name="KSOProductBuildVer">
    <vt:lpwstr>1033-11.2.0.11380</vt:lpwstr>
  </property>
</Properties>
</file>